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1"/>
  </p:sldMasterIdLst>
  <p:notesMasterIdLst>
    <p:notesMasterId r:id="rId36"/>
  </p:notesMasterIdLst>
  <p:handoutMasterIdLst>
    <p:handoutMasterId r:id="rId37"/>
  </p:handoutMasterIdLst>
  <p:sldIdLst>
    <p:sldId id="256" r:id="rId2"/>
    <p:sldId id="284" r:id="rId3"/>
    <p:sldId id="285" r:id="rId4"/>
    <p:sldId id="286" r:id="rId5"/>
    <p:sldId id="279" r:id="rId6"/>
    <p:sldId id="287" r:id="rId7"/>
    <p:sldId id="288" r:id="rId8"/>
    <p:sldId id="283" r:id="rId9"/>
    <p:sldId id="313" r:id="rId10"/>
    <p:sldId id="272"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2" autoAdjust="0"/>
    <p:restoredTop sz="88013" autoAdjust="0"/>
  </p:normalViewPr>
  <p:slideViewPr>
    <p:cSldViewPr>
      <p:cViewPr>
        <p:scale>
          <a:sx n="70" d="100"/>
          <a:sy n="70" d="100"/>
        </p:scale>
        <p:origin x="-12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txPr>
              <a:bodyPr/>
              <a:lstStyle/>
              <a:p>
                <a:pPr>
                  <a:defRPr>
                    <a:solidFill>
                      <a:schemeClr val="bg1"/>
                    </a:solidFill>
                  </a:defRPr>
                </a:pPr>
                <a:endParaRPr lang="en-US"/>
              </a:p>
            </c:txPr>
            <c:showLegendKey val="0"/>
            <c:showVal val="1"/>
            <c:showCatName val="0"/>
            <c:showSerName val="0"/>
            <c:showPercent val="0"/>
            <c:showBubbleSize val="0"/>
            <c:showLeaderLines val="1"/>
          </c:dLbls>
          <c:cat>
            <c:strRef>
              <c:f>Sheet1!$A$1:$A$5</c:f>
              <c:strCache>
                <c:ptCount val="5"/>
                <c:pt idx="0">
                  <c:v>Atlantic</c:v>
                </c:pt>
                <c:pt idx="1">
                  <c:v>Quebec</c:v>
                </c:pt>
                <c:pt idx="2">
                  <c:v>Ontario</c:v>
                </c:pt>
                <c:pt idx="3">
                  <c:v>Prairie Provinces</c:v>
                </c:pt>
                <c:pt idx="4">
                  <c:v>BC</c:v>
                </c:pt>
              </c:strCache>
            </c:strRef>
          </c:cat>
          <c:val>
            <c:numRef>
              <c:f>Sheet1!$B$1:$B$5</c:f>
              <c:numCache>
                <c:formatCode>General</c:formatCode>
                <c:ptCount val="5"/>
                <c:pt idx="0">
                  <c:v>15</c:v>
                </c:pt>
                <c:pt idx="1">
                  <c:v>8</c:v>
                </c:pt>
                <c:pt idx="2">
                  <c:v>51</c:v>
                </c:pt>
                <c:pt idx="3">
                  <c:v>10</c:v>
                </c:pt>
                <c:pt idx="4">
                  <c:v>16</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lvl1pPr fontAlgn="auto">
              <a:spcBef>
                <a:spcPts val="0"/>
              </a:spcBef>
              <a:spcAft>
                <a:spcPts val="0"/>
              </a:spcAft>
              <a:defRPr>
                <a:latin typeface="+mn-lt"/>
                <a:cs typeface="+mn-cs"/>
              </a:defRPr>
            </a:lvl1pPr>
            <a:extLst/>
          </a:lstStyle>
          <a:p>
            <a:pPr>
              <a:defRPr/>
            </a:pPr>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lvl1pPr fontAlgn="auto">
              <a:spcBef>
                <a:spcPts val="0"/>
              </a:spcBef>
              <a:spcAft>
                <a:spcPts val="0"/>
              </a:spcAft>
              <a:defRPr>
                <a:latin typeface="+mn-lt"/>
                <a:cs typeface="+mn-cs"/>
              </a:defRPr>
            </a:lvl1pPr>
            <a:extLst/>
          </a:lstStyle>
          <a:p>
            <a:pPr>
              <a:defRPr/>
            </a:pPr>
            <a:fld id="{E5FA7996-82C9-4D61-8E0F-D971FC13A632}" type="datetimeFigureOut">
              <a:rPr lang="en-US"/>
              <a:pPr>
                <a:defRPr/>
              </a:pPr>
              <a:t>9/20/2015</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a:lstStyle>
            <a:lvl1pPr fontAlgn="auto">
              <a:spcBef>
                <a:spcPts val="0"/>
              </a:spcBef>
              <a:spcAft>
                <a:spcPts val="0"/>
              </a:spcAft>
              <a:defRPr>
                <a:latin typeface="+mn-lt"/>
                <a:cs typeface="+mn-cs"/>
              </a:defRPr>
            </a:lvl1pPr>
            <a:extLst/>
          </a:lstStyle>
          <a:p>
            <a:pPr>
              <a:defRPr/>
            </a:pPr>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lvl1pPr fontAlgn="auto">
              <a:spcBef>
                <a:spcPts val="0"/>
              </a:spcBef>
              <a:spcAft>
                <a:spcPts val="0"/>
              </a:spcAft>
              <a:defRPr>
                <a:latin typeface="+mn-lt"/>
                <a:cs typeface="+mn-cs"/>
              </a:defRPr>
            </a:lvl1pPr>
            <a:extLst/>
          </a:lstStyle>
          <a:p>
            <a:pPr>
              <a:defRPr/>
            </a:pPr>
            <a:fld id="{D8D84F67-3C08-454A-9FB3-CEEF041A6D8C}" type="slidenum">
              <a:rPr lang="en-US"/>
              <a:pPr>
                <a:defRPr/>
              </a:pPr>
              <a:t>‹#›</a:t>
            </a:fld>
            <a:endParaRPr lang="en-US" dirty="0"/>
          </a:p>
        </p:txBody>
      </p:sp>
    </p:spTree>
    <p:extLst>
      <p:ext uri="{BB962C8B-B14F-4D97-AF65-F5344CB8AC3E}">
        <p14:creationId xmlns:p14="http://schemas.microsoft.com/office/powerpoint/2010/main" val="3261979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lvl1pPr fontAlgn="auto">
              <a:spcBef>
                <a:spcPts val="0"/>
              </a:spcBef>
              <a:spcAft>
                <a:spcPts val="0"/>
              </a:spcAft>
              <a:defRPr>
                <a:latin typeface="+mn-lt"/>
                <a:cs typeface="+mn-cs"/>
              </a:defRPr>
            </a:lvl1pPr>
            <a:extLst/>
          </a:lstStyle>
          <a:p>
            <a:pPr>
              <a:defRPr/>
            </a:pPr>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lvl1pPr fontAlgn="auto">
              <a:spcBef>
                <a:spcPts val="0"/>
              </a:spcBef>
              <a:spcAft>
                <a:spcPts val="0"/>
              </a:spcAft>
              <a:defRPr>
                <a:latin typeface="+mn-lt"/>
                <a:cs typeface="+mn-cs"/>
              </a:defRPr>
            </a:lvl1pPr>
            <a:extLst/>
          </a:lstStyle>
          <a:p>
            <a:pPr>
              <a:defRPr/>
            </a:pPr>
            <a:fld id="{5560D6A4-E097-4AFD-8595-8C09AC66EBA9}" type="datetimeFigureOut">
              <a:rPr lang="en-US"/>
              <a:pPr>
                <a:defRPr/>
              </a:pPr>
              <a:t>9/20/2015</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pPr lvl="0"/>
            <a:endParaRPr lang="en-US" noProof="0" dirty="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Rectangle 6"/>
          <p:cNvSpPr>
            <a:spLocks noGrp="1"/>
          </p:cNvSpPr>
          <p:nvPr>
            <p:ph type="ftr" sz="quarter" idx="4"/>
          </p:nvPr>
        </p:nvSpPr>
        <p:spPr>
          <a:xfrm>
            <a:off x="0" y="8685213"/>
            <a:ext cx="2971800" cy="457200"/>
          </a:xfrm>
          <a:prstGeom prst="rect">
            <a:avLst/>
          </a:prstGeom>
        </p:spPr>
        <p:txBody>
          <a:bodyPr vert="horz"/>
          <a:lstStyle>
            <a:lvl1pPr fontAlgn="auto">
              <a:spcBef>
                <a:spcPts val="0"/>
              </a:spcBef>
              <a:spcAft>
                <a:spcPts val="0"/>
              </a:spcAft>
              <a:defRPr>
                <a:latin typeface="+mn-lt"/>
                <a:cs typeface="+mn-cs"/>
              </a:defRPr>
            </a:lvl1pPr>
            <a:extLst/>
          </a:lstStyle>
          <a:p>
            <a:pPr>
              <a:defRPr/>
            </a:pPr>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lvl1pPr fontAlgn="auto">
              <a:spcBef>
                <a:spcPts val="0"/>
              </a:spcBef>
              <a:spcAft>
                <a:spcPts val="0"/>
              </a:spcAft>
              <a:defRPr>
                <a:latin typeface="+mn-lt"/>
                <a:cs typeface="+mn-cs"/>
              </a:defRPr>
            </a:lvl1pPr>
            <a:extLst/>
          </a:lstStyle>
          <a:p>
            <a:pPr>
              <a:defRPr/>
            </a:pPr>
            <a:fld id="{23074705-F0C3-4E04-9D82-640D058E28F2}" type="slidenum">
              <a:rPr lang="en-US"/>
              <a:pPr>
                <a:defRPr/>
              </a:pPr>
              <a:t>‹#›</a:t>
            </a:fld>
            <a:endParaRPr lang="en-US" dirty="0"/>
          </a:p>
        </p:txBody>
      </p:sp>
    </p:spTree>
    <p:extLst>
      <p:ext uri="{BB962C8B-B14F-4D97-AF65-F5344CB8AC3E}">
        <p14:creationId xmlns:p14="http://schemas.microsoft.com/office/powerpoint/2010/main" val="932138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3316"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CA3ABC16-19A0-4182-A5DD-9AEF45CF58F2}" type="slidenum">
              <a:rPr lang="en-US" smtClean="0"/>
              <a:pPr eaLnBrk="1" fontAlgn="base" hangingPunct="1">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7412"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BEF7FB61-460D-418D-9268-370DD6F5F995}" type="slidenum">
              <a:rPr lang="en-US" smtClean="0"/>
              <a:pPr eaLnBrk="1" fontAlgn="base" hangingPunct="1">
                <a:spcBef>
                  <a:spcPct val="0"/>
                </a:spcBef>
                <a:spcAft>
                  <a:spcPct val="0"/>
                </a:spcAft>
                <a:defRPr/>
              </a:pPr>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19</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20</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7412"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BEF7FB61-460D-418D-9268-370DD6F5F995}" type="slidenum">
              <a:rPr lang="en-US" smtClean="0"/>
              <a:pPr eaLnBrk="1" fontAlgn="base" hangingPunct="1">
                <a:spcBef>
                  <a:spcPct val="0"/>
                </a:spcBef>
                <a:spcAft>
                  <a:spcPct val="0"/>
                </a:spcAft>
                <a:defRPr/>
              </a:pPr>
              <a:t>21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22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5</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23</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24</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25</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7412"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BEF7FB61-460D-418D-9268-370DD6F5F995}" type="slidenum">
              <a:rPr lang="en-US" smtClean="0"/>
              <a:pPr eaLnBrk="1" fontAlgn="base" hangingPunct="1">
                <a:spcBef>
                  <a:spcPct val="0"/>
                </a:spcBef>
                <a:spcAft>
                  <a:spcPct val="0"/>
                </a:spcAft>
                <a:defRPr/>
              </a:pPr>
              <a:t>26</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27</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3316"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CA3ABC16-19A0-4182-A5DD-9AEF45CF58F2}" type="slidenum">
              <a:rPr lang="en-US" smtClean="0"/>
              <a:pPr eaLnBrk="1" fontAlgn="base" hangingPunct="1">
                <a:spcBef>
                  <a:spcPct val="0"/>
                </a:spcBef>
                <a:spcAft>
                  <a:spcPct val="0"/>
                </a:spcAft>
                <a:defRPr/>
              </a:pPr>
              <a:t>34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4340"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59F1E305-32DD-48AE-823E-F9E2EEFAF404}" type="slidenum">
              <a:rPr lang="en-US" smtClean="0"/>
              <a:pPr eaLnBrk="1" fontAlgn="base" hangingPunct="1">
                <a:spcBef>
                  <a:spcPct val="0"/>
                </a:spcBef>
                <a:spcAft>
                  <a:spcPct val="0"/>
                </a:spcAft>
                <a:defRPr/>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4340"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59F1E305-32DD-48AE-823E-F9E2EEFAF404}" type="slidenum">
              <a:rPr lang="en-US" smtClean="0"/>
              <a:pPr eaLnBrk="1" fontAlgn="base" hangingPunct="1">
                <a:spcBef>
                  <a:spcPct val="0"/>
                </a:spcBef>
                <a:spcAft>
                  <a:spcPct val="0"/>
                </a:spcAft>
                <a:defRPr/>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7412"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BEF7FB61-460D-418D-9268-370DD6F5F995}" type="slidenum">
              <a:rPr lang="en-US" smtClean="0"/>
              <a:pPr eaLnBrk="1" fontAlgn="base" hangingPunct="1">
                <a:spcBef>
                  <a:spcPct val="0"/>
                </a:spcBef>
                <a:spcAft>
                  <a:spcPct val="0"/>
                </a:spcAft>
                <a:defRPr/>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smtClean="0"/>
          </a:p>
        </p:txBody>
      </p:sp>
      <p:sp>
        <p:nvSpPr>
          <p:cNvPr id="16388" name="Rectangle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43D6EB02-A1F7-4403-ACEA-568E2033D027}" type="slidenum">
              <a:rPr lang="en-US" smtClean="0"/>
              <a:pPr eaLnBrk="1" fontAlgn="base" hangingPunct="1">
                <a:spcBef>
                  <a:spcPct val="0"/>
                </a:spcBef>
                <a:spcAft>
                  <a:spcPct val="0"/>
                </a:spcAft>
                <a:defRPr/>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4" name="Rectangle 10"/>
          <p:cNvSpPr/>
          <p:nvPr/>
        </p:nvSpPr>
        <p:spPr>
          <a:xfrm>
            <a:off x="0" y="3505200"/>
            <a:ext cx="9144000" cy="1143000"/>
          </a:xfrm>
          <a:prstGeom prst="rect">
            <a:avLst/>
          </a:prstGeom>
          <a:solidFill>
            <a:schemeClr val="tx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5" name="Rectangle 10"/>
          <p:cNvSpPr/>
          <p:nvPr/>
        </p:nvSpPr>
        <p:spPr>
          <a:xfrm>
            <a:off x="0" y="0"/>
            <a:ext cx="9144000" cy="4038600"/>
          </a:xfrm>
          <a:prstGeom prst="rect">
            <a:avLst/>
          </a:prstGeom>
          <a:solidFill>
            <a:srgbClr val="C00000"/>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a:off x="0" y="4646613"/>
            <a:ext cx="9144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pic>
        <p:nvPicPr>
          <p:cNvPr id="7"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50" y="5762625"/>
            <a:ext cx="11715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6"/>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885113" y="5762625"/>
            <a:ext cx="116998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p:nvPr>
        </p:nvSpPr>
        <p:spPr>
          <a:xfrm>
            <a:off x="228600" y="4706112"/>
            <a:ext cx="7799784" cy="523088"/>
          </a:xfrm>
          <a:solidFill>
            <a:schemeClr val="bg1"/>
          </a:solidFill>
        </p:spPr>
        <p:txBody>
          <a:bodyPr>
            <a:normAutofit/>
          </a:bodyPr>
          <a:lstStyle>
            <a:lvl1pPr marL="0" indent="0" algn="l">
              <a:buNone/>
              <a:defRPr sz="1400" b="1" baseline="0">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9" name="Rectangle 15"/>
          <p:cNvSpPr>
            <a:spLocks noGrp="1"/>
          </p:cNvSpPr>
          <p:nvPr>
            <p:ph type="sldNum" sz="quarter" idx="10"/>
          </p:nvPr>
        </p:nvSpPr>
        <p:spPr>
          <a:xfrm>
            <a:off x="6477000" y="6477000"/>
            <a:ext cx="1020763" cy="304800"/>
          </a:xfrm>
        </p:spPr>
        <p:txBody>
          <a:bodyPr/>
          <a:lstStyle>
            <a:lvl1pPr>
              <a:defRPr/>
            </a:lvl1pPr>
            <a:extLst/>
          </a:lstStyle>
          <a:p>
            <a:pPr>
              <a:defRPr/>
            </a:pPr>
            <a:fld id="{C59487BD-1A46-44CC-A750-99C27931E21F}" type="slidenum">
              <a:rPr lang="en-US"/>
              <a:pPr>
                <a:defRPr/>
              </a:pPr>
              <a:t>‹#›</a:t>
            </a:fld>
            <a:endParaRPr lang="en-US" dirty="0"/>
          </a:p>
        </p:txBody>
      </p:sp>
      <p:sp>
        <p:nvSpPr>
          <p:cNvPr id="10" name="Rectangle 16"/>
          <p:cNvSpPr>
            <a:spLocks noGrp="1"/>
          </p:cNvSpPr>
          <p:nvPr>
            <p:ph type="ftr" sz="quarter" idx="11"/>
          </p:nvPr>
        </p:nvSpPr>
        <p:spPr/>
        <p:txBody>
          <a:bodyPr/>
          <a:lstStyle>
            <a:lvl1pPr>
              <a:defRPr/>
            </a:lvl1pPr>
            <a:extLst/>
          </a:lstStyle>
          <a:p>
            <a:pPr>
              <a:defRPr/>
            </a:pPr>
            <a:r>
              <a:rPr lang="en-US"/>
              <a:t>CDBA National</a:t>
            </a:r>
          </a:p>
        </p:txBody>
      </p:sp>
      <p:sp>
        <p:nvSpPr>
          <p:cNvPr id="11" name="Date Placeholder 9"/>
          <p:cNvSpPr>
            <a:spLocks noGrp="1"/>
          </p:cNvSpPr>
          <p:nvPr>
            <p:ph type="dt" sz="half" idx="12"/>
          </p:nvPr>
        </p:nvSpPr>
        <p:spPr>
          <a:xfrm>
            <a:off x="228600" y="6477000"/>
            <a:ext cx="1600200" cy="304800"/>
          </a:xfrm>
        </p:spPr>
        <p:txBody>
          <a:bodyPr anchor="ctr"/>
          <a:lstStyle>
            <a:lvl1pPr algn="l">
              <a:defRPr>
                <a:solidFill>
                  <a:srgbClr val="A0A0A0"/>
                </a:solidFill>
              </a:defRPr>
            </a:lvl1pPr>
            <a:extLst/>
          </a:lstStyle>
          <a:p>
            <a:pPr>
              <a:defRPr/>
            </a:pPr>
            <a:fld id="{56EECB51-9114-4E59-B575-22BD7A57D9D5}" type="datetime1">
              <a:rPr lang="en-US"/>
              <a:pPr>
                <a:defRPr/>
              </a:pPr>
              <a:t>9/20/2015</a:t>
            </a:fld>
            <a:endParaRPr lang="en-US" dirty="0"/>
          </a:p>
        </p:txBody>
      </p:sp>
    </p:spTree>
    <p:extLst>
      <p:ext uri="{BB962C8B-B14F-4D97-AF65-F5344CB8AC3E}">
        <p14:creationId xmlns:p14="http://schemas.microsoft.com/office/powerpoint/2010/main" val="99729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p:nvPr>
        </p:nvSpPr>
        <p:spPr>
          <a:xfrm>
            <a:off x="304800" y="381000"/>
            <a:ext cx="80772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p:nvPr>
        </p:nvSpPr>
        <p:spPr>
          <a:xfrm>
            <a:off x="301752" y="3319272"/>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p:nvPr>
        </p:nvSpPr>
        <p:spPr>
          <a:xfrm>
            <a:off x="4416552" y="3319272"/>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4"/>
          <p:cNvSpPr>
            <a:spLocks noGrp="1"/>
          </p:cNvSpPr>
          <p:nvPr>
            <p:ph type="dt" sz="half" idx="22"/>
          </p:nvPr>
        </p:nvSpPr>
        <p:spPr/>
        <p:txBody>
          <a:bodyPr/>
          <a:lstStyle>
            <a:lvl1pPr>
              <a:defRPr/>
            </a:lvl1pPr>
          </a:lstStyle>
          <a:p>
            <a:pPr>
              <a:defRPr/>
            </a:pPr>
            <a:fld id="{D2FC00B2-40BD-4F1C-9F85-4DB8627BC654}" type="datetime1">
              <a:rPr lang="en-US"/>
              <a:pPr>
                <a:defRPr/>
              </a:pPr>
              <a:t>9/20/2015</a:t>
            </a:fld>
            <a:endParaRPr lang="en-US" dirty="0"/>
          </a:p>
        </p:txBody>
      </p:sp>
      <p:sp>
        <p:nvSpPr>
          <p:cNvPr id="10" name="Rectangle 6"/>
          <p:cNvSpPr>
            <a:spLocks noGrp="1"/>
          </p:cNvSpPr>
          <p:nvPr>
            <p:ph type="sldNum" sz="quarter" idx="23"/>
          </p:nvPr>
        </p:nvSpPr>
        <p:spPr/>
        <p:txBody>
          <a:bodyPr/>
          <a:lstStyle>
            <a:lvl1pPr>
              <a:defRPr/>
            </a:lvl1pPr>
          </a:lstStyle>
          <a:p>
            <a:pPr>
              <a:defRPr/>
            </a:pPr>
            <a:fld id="{735ECE33-7FED-4E23-B5D8-BA1EF7D5FDCD}" type="slidenum">
              <a:rPr lang="en-US"/>
              <a:pPr>
                <a:defRPr/>
              </a:pPr>
              <a:t>‹#›</a:t>
            </a:fld>
            <a:endParaRPr lang="en-US" dirty="0"/>
          </a:p>
        </p:txBody>
      </p:sp>
      <p:sp>
        <p:nvSpPr>
          <p:cNvPr id="11" name="Rectangle 12"/>
          <p:cNvSpPr>
            <a:spLocks noGrp="1"/>
          </p:cNvSpPr>
          <p:nvPr>
            <p:ph type="ftr" sz="quarter" idx="24"/>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426048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p:nvPr>
        </p:nvSpPr>
        <p:spPr>
          <a:xfrm>
            <a:off x="3048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p:nvPr>
        </p:nvSpPr>
        <p:spPr>
          <a:xfrm>
            <a:off x="301752" y="3319272"/>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p:nvPr>
        </p:nvSpPr>
        <p:spPr>
          <a:xfrm>
            <a:off x="44196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p:nvPr>
        </p:nvSpPr>
        <p:spPr>
          <a:xfrm>
            <a:off x="4416552" y="3319272"/>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4"/>
          <p:cNvSpPr>
            <a:spLocks noGrp="1"/>
          </p:cNvSpPr>
          <p:nvPr>
            <p:ph type="dt" sz="half" idx="22"/>
          </p:nvPr>
        </p:nvSpPr>
        <p:spPr/>
        <p:txBody>
          <a:bodyPr/>
          <a:lstStyle>
            <a:lvl1pPr>
              <a:defRPr/>
            </a:lvl1pPr>
          </a:lstStyle>
          <a:p>
            <a:pPr>
              <a:defRPr/>
            </a:pPr>
            <a:fld id="{13741463-5854-423F-A8A7-C8D21370A522}" type="datetime1">
              <a:rPr lang="en-US"/>
              <a:pPr>
                <a:defRPr/>
              </a:pPr>
              <a:t>9/20/2015</a:t>
            </a:fld>
            <a:endParaRPr lang="en-US" dirty="0"/>
          </a:p>
        </p:txBody>
      </p:sp>
      <p:sp>
        <p:nvSpPr>
          <p:cNvPr id="12" name="Rectangle 6"/>
          <p:cNvSpPr>
            <a:spLocks noGrp="1"/>
          </p:cNvSpPr>
          <p:nvPr>
            <p:ph type="sldNum" sz="quarter" idx="23"/>
          </p:nvPr>
        </p:nvSpPr>
        <p:spPr/>
        <p:txBody>
          <a:bodyPr/>
          <a:lstStyle>
            <a:lvl1pPr>
              <a:defRPr/>
            </a:lvl1pPr>
          </a:lstStyle>
          <a:p>
            <a:pPr>
              <a:defRPr/>
            </a:pPr>
            <a:fld id="{5B854ACA-379D-40FD-9FBC-89F848E95BC6}" type="slidenum">
              <a:rPr lang="en-US"/>
              <a:pPr>
                <a:defRPr/>
              </a:pPr>
              <a:t>‹#›</a:t>
            </a:fld>
            <a:endParaRPr lang="en-US" dirty="0"/>
          </a:p>
        </p:txBody>
      </p:sp>
      <p:sp>
        <p:nvSpPr>
          <p:cNvPr id="13" name="Rectangle 12"/>
          <p:cNvSpPr>
            <a:spLocks noGrp="1"/>
          </p:cNvSpPr>
          <p:nvPr>
            <p:ph type="ftr" sz="quarter" idx="24"/>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1456370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p:nvPr>
        </p:nvSpPr>
        <p:spPr>
          <a:xfrm>
            <a:off x="44196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p:nvPr>
        </p:nvSpPr>
        <p:spPr>
          <a:xfrm>
            <a:off x="304800" y="381000"/>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p:nvPr>
        </p:nvSpPr>
        <p:spPr>
          <a:xfrm>
            <a:off x="4416552" y="2340864"/>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p:nvPr>
        </p:nvSpPr>
        <p:spPr>
          <a:xfrm>
            <a:off x="4419600" y="4291584"/>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4"/>
          <p:cNvSpPr>
            <a:spLocks noGrp="1"/>
          </p:cNvSpPr>
          <p:nvPr>
            <p:ph type="dt" sz="half" idx="21"/>
          </p:nvPr>
        </p:nvSpPr>
        <p:spPr/>
        <p:txBody>
          <a:bodyPr/>
          <a:lstStyle>
            <a:lvl1pPr>
              <a:defRPr/>
            </a:lvl1pPr>
          </a:lstStyle>
          <a:p>
            <a:pPr>
              <a:defRPr/>
            </a:pPr>
            <a:fld id="{9060BA0C-4E12-4521-9709-241FC1C70DD6}" type="datetime1">
              <a:rPr lang="en-US"/>
              <a:pPr>
                <a:defRPr/>
              </a:pPr>
              <a:t>9/20/2015</a:t>
            </a:fld>
            <a:endParaRPr lang="en-US" dirty="0"/>
          </a:p>
        </p:txBody>
      </p:sp>
      <p:sp>
        <p:nvSpPr>
          <p:cNvPr id="16" name="Rectangle 6"/>
          <p:cNvSpPr>
            <a:spLocks noGrp="1"/>
          </p:cNvSpPr>
          <p:nvPr>
            <p:ph type="sldNum" sz="quarter" idx="22"/>
          </p:nvPr>
        </p:nvSpPr>
        <p:spPr/>
        <p:txBody>
          <a:bodyPr/>
          <a:lstStyle>
            <a:lvl1pPr>
              <a:defRPr/>
            </a:lvl1pPr>
          </a:lstStyle>
          <a:p>
            <a:pPr>
              <a:defRPr/>
            </a:pPr>
            <a:fld id="{CFE863A9-87CF-4363-809F-313193FD0723}" type="slidenum">
              <a:rPr lang="en-US"/>
              <a:pPr>
                <a:defRPr/>
              </a:pPr>
              <a:t>‹#›</a:t>
            </a:fld>
            <a:endParaRPr lang="en-US" dirty="0"/>
          </a:p>
        </p:txBody>
      </p:sp>
      <p:sp>
        <p:nvSpPr>
          <p:cNvPr id="17" name="Rectangle 12"/>
          <p:cNvSpPr>
            <a:spLocks noGrp="1"/>
          </p:cNvSpPr>
          <p:nvPr>
            <p:ph type="ftr" sz="quarter" idx="23"/>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1729606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p:nvPr>
        </p:nvSpPr>
        <p:spPr>
          <a:xfrm>
            <a:off x="4416552" y="381000"/>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p:nvPr>
        </p:nvSpPr>
        <p:spPr>
          <a:xfrm>
            <a:off x="3048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p:nvPr>
        </p:nvSpPr>
        <p:spPr>
          <a:xfrm>
            <a:off x="301752" y="2340864"/>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p:nvPr>
        </p:nvSpPr>
        <p:spPr>
          <a:xfrm>
            <a:off x="304800" y="4291584"/>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4"/>
          <p:cNvSpPr>
            <a:spLocks noGrp="1"/>
          </p:cNvSpPr>
          <p:nvPr>
            <p:ph type="dt" sz="half" idx="21"/>
          </p:nvPr>
        </p:nvSpPr>
        <p:spPr/>
        <p:txBody>
          <a:bodyPr/>
          <a:lstStyle>
            <a:lvl1pPr>
              <a:defRPr/>
            </a:lvl1pPr>
          </a:lstStyle>
          <a:p>
            <a:pPr>
              <a:defRPr/>
            </a:pPr>
            <a:fld id="{E362F481-9D71-4FF3-9079-23C3FE9C865E}" type="datetime1">
              <a:rPr lang="en-US"/>
              <a:pPr>
                <a:defRPr/>
              </a:pPr>
              <a:t>9/20/2015</a:t>
            </a:fld>
            <a:endParaRPr lang="en-US" dirty="0"/>
          </a:p>
        </p:txBody>
      </p:sp>
      <p:sp>
        <p:nvSpPr>
          <p:cNvPr id="12" name="Rectangle 6"/>
          <p:cNvSpPr>
            <a:spLocks noGrp="1"/>
          </p:cNvSpPr>
          <p:nvPr>
            <p:ph type="sldNum" sz="quarter" idx="22"/>
          </p:nvPr>
        </p:nvSpPr>
        <p:spPr/>
        <p:txBody>
          <a:bodyPr/>
          <a:lstStyle>
            <a:lvl1pPr>
              <a:defRPr/>
            </a:lvl1pPr>
          </a:lstStyle>
          <a:p>
            <a:pPr>
              <a:defRPr/>
            </a:pPr>
            <a:fld id="{55C2A68C-B18E-4682-966E-DAFD10A279B4}" type="slidenum">
              <a:rPr lang="en-US"/>
              <a:pPr>
                <a:defRPr/>
              </a:pPr>
              <a:t>‹#›</a:t>
            </a:fld>
            <a:endParaRPr lang="en-US" dirty="0"/>
          </a:p>
        </p:txBody>
      </p:sp>
      <p:sp>
        <p:nvSpPr>
          <p:cNvPr id="17" name="Rectangle 12"/>
          <p:cNvSpPr>
            <a:spLocks noGrp="1"/>
          </p:cNvSpPr>
          <p:nvPr>
            <p:ph type="ftr" sz="quarter" idx="23"/>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3391167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p:nvPr>
        </p:nvSpPr>
        <p:spPr>
          <a:xfrm>
            <a:off x="3048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p:nvPr>
        </p:nvSpPr>
        <p:spPr>
          <a:xfrm>
            <a:off x="301752" y="3319272"/>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p:nvPr>
        </p:nvSpPr>
        <p:spPr>
          <a:xfrm>
            <a:off x="44196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p:nvPr>
        </p:nvSpPr>
        <p:spPr>
          <a:xfrm>
            <a:off x="4416552" y="2340864"/>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p:nvPr>
        </p:nvSpPr>
        <p:spPr>
          <a:xfrm>
            <a:off x="4419600" y="4291584"/>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4"/>
          <p:cNvSpPr>
            <a:spLocks noGrp="1"/>
          </p:cNvSpPr>
          <p:nvPr>
            <p:ph type="dt" sz="half" idx="23"/>
          </p:nvPr>
        </p:nvSpPr>
        <p:spPr/>
        <p:txBody>
          <a:bodyPr/>
          <a:lstStyle>
            <a:lvl1pPr>
              <a:defRPr/>
            </a:lvl1pPr>
          </a:lstStyle>
          <a:p>
            <a:pPr>
              <a:defRPr/>
            </a:pPr>
            <a:fld id="{FFA635C8-3CB2-4167-9EEF-D2B39548A326}" type="datetime1">
              <a:rPr lang="en-US"/>
              <a:pPr>
                <a:defRPr/>
              </a:pPr>
              <a:t>9/20/2015</a:t>
            </a:fld>
            <a:endParaRPr lang="en-US" dirty="0"/>
          </a:p>
        </p:txBody>
      </p:sp>
      <p:sp>
        <p:nvSpPr>
          <p:cNvPr id="14" name="Rectangle 6"/>
          <p:cNvSpPr>
            <a:spLocks noGrp="1"/>
          </p:cNvSpPr>
          <p:nvPr>
            <p:ph type="sldNum" sz="quarter" idx="24"/>
          </p:nvPr>
        </p:nvSpPr>
        <p:spPr/>
        <p:txBody>
          <a:bodyPr/>
          <a:lstStyle>
            <a:lvl1pPr>
              <a:defRPr/>
            </a:lvl1pPr>
          </a:lstStyle>
          <a:p>
            <a:pPr>
              <a:defRPr/>
            </a:pPr>
            <a:fld id="{4E1239BD-896C-4D7A-9E00-F7AC3D5D40CD}" type="slidenum">
              <a:rPr lang="en-US"/>
              <a:pPr>
                <a:defRPr/>
              </a:pPr>
              <a:t>‹#›</a:t>
            </a:fld>
            <a:endParaRPr lang="en-US" dirty="0"/>
          </a:p>
        </p:txBody>
      </p:sp>
      <p:sp>
        <p:nvSpPr>
          <p:cNvPr id="15" name="Rectangle 12"/>
          <p:cNvSpPr>
            <a:spLocks noGrp="1"/>
          </p:cNvSpPr>
          <p:nvPr>
            <p:ph type="ftr" sz="quarter" idx="25"/>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3240498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p:nvPr>
        </p:nvSpPr>
        <p:spPr>
          <a:xfrm>
            <a:off x="307848"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p:nvPr>
        </p:nvSpPr>
        <p:spPr>
          <a:xfrm>
            <a:off x="304800" y="2340864"/>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p:nvPr>
        </p:nvSpPr>
        <p:spPr>
          <a:xfrm>
            <a:off x="307848" y="4291584"/>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p:nvPr>
        </p:nvSpPr>
        <p:spPr>
          <a:xfrm>
            <a:off x="44196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p:nvPr>
        </p:nvSpPr>
        <p:spPr>
          <a:xfrm>
            <a:off x="4416552" y="3319272"/>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4"/>
          <p:cNvSpPr>
            <a:spLocks noGrp="1"/>
          </p:cNvSpPr>
          <p:nvPr>
            <p:ph type="dt" sz="half" idx="25"/>
          </p:nvPr>
        </p:nvSpPr>
        <p:spPr/>
        <p:txBody>
          <a:bodyPr/>
          <a:lstStyle>
            <a:lvl1pPr>
              <a:defRPr/>
            </a:lvl1pPr>
          </a:lstStyle>
          <a:p>
            <a:pPr>
              <a:defRPr/>
            </a:pPr>
            <a:fld id="{4B8BA5C4-0962-40A6-A49D-C7A0A06A830B}" type="datetime1">
              <a:rPr lang="en-US"/>
              <a:pPr>
                <a:defRPr/>
              </a:pPr>
              <a:t>9/20/2015</a:t>
            </a:fld>
            <a:endParaRPr lang="en-US" dirty="0"/>
          </a:p>
        </p:txBody>
      </p:sp>
      <p:sp>
        <p:nvSpPr>
          <p:cNvPr id="17" name="Rectangle 6"/>
          <p:cNvSpPr>
            <a:spLocks noGrp="1"/>
          </p:cNvSpPr>
          <p:nvPr>
            <p:ph type="sldNum" sz="quarter" idx="26"/>
          </p:nvPr>
        </p:nvSpPr>
        <p:spPr/>
        <p:txBody>
          <a:bodyPr/>
          <a:lstStyle>
            <a:lvl1pPr>
              <a:defRPr/>
            </a:lvl1pPr>
          </a:lstStyle>
          <a:p>
            <a:pPr>
              <a:defRPr/>
            </a:pPr>
            <a:fld id="{FC3A4200-C201-4E32-932A-5EC699693F89}" type="slidenum">
              <a:rPr lang="en-US"/>
              <a:pPr>
                <a:defRPr/>
              </a:pPr>
              <a:t>‹#›</a:t>
            </a:fld>
            <a:endParaRPr lang="en-US" dirty="0"/>
          </a:p>
        </p:txBody>
      </p:sp>
      <p:sp>
        <p:nvSpPr>
          <p:cNvPr id="18" name="Rectangle 12"/>
          <p:cNvSpPr>
            <a:spLocks noGrp="1"/>
          </p:cNvSpPr>
          <p:nvPr>
            <p:ph type="ftr" sz="quarter" idx="27"/>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2068306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9" name="Rectangle 6"/>
          <p:cNvSpPr/>
          <p:nvPr/>
        </p:nvSpPr>
        <p:spPr>
          <a:xfrm>
            <a:off x="1371600" y="1447800"/>
            <a:ext cx="1676400" cy="2057400"/>
          </a:xfrm>
          <a:prstGeom prst="rect">
            <a:avLst/>
          </a:prstGeom>
          <a:ln w="76200" cap="sq" cmpd="thickThin" algn="ctr">
            <a:solidFill>
              <a:srgbClr val="C00000"/>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1" name="Rectangle 6"/>
          <p:cNvSpPr/>
          <p:nvPr/>
        </p:nvSpPr>
        <p:spPr>
          <a:xfrm>
            <a:off x="1371600" y="3886200"/>
            <a:ext cx="1676400" cy="2057400"/>
          </a:xfrm>
          <a:prstGeom prst="rect">
            <a:avLst/>
          </a:prstGeom>
          <a:ln w="76200" cap="sq" cmpd="thickThin" algn="ctr">
            <a:solidFill>
              <a:srgbClr val="C00000"/>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2" name="Rectangle 6"/>
          <p:cNvSpPr/>
          <p:nvPr/>
        </p:nvSpPr>
        <p:spPr>
          <a:xfrm>
            <a:off x="3505200" y="1447800"/>
            <a:ext cx="1676400" cy="2057400"/>
          </a:xfrm>
          <a:prstGeom prst="rect">
            <a:avLst/>
          </a:prstGeom>
          <a:ln w="76200" cap="sq" cmpd="thickThin" algn="ctr">
            <a:solidFill>
              <a:srgbClr val="C00000"/>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6" name="Rectangle 6"/>
          <p:cNvSpPr/>
          <p:nvPr/>
        </p:nvSpPr>
        <p:spPr>
          <a:xfrm>
            <a:off x="3505200" y="3886200"/>
            <a:ext cx="1676400" cy="2057400"/>
          </a:xfrm>
          <a:prstGeom prst="rect">
            <a:avLst/>
          </a:prstGeom>
          <a:ln w="76200" cap="sq" cmpd="thickThin" algn="ctr">
            <a:solidFill>
              <a:srgbClr val="C00000"/>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2" name="Rectangle 6"/>
          <p:cNvSpPr/>
          <p:nvPr/>
        </p:nvSpPr>
        <p:spPr>
          <a:xfrm>
            <a:off x="5638800" y="1447800"/>
            <a:ext cx="1676400" cy="2057400"/>
          </a:xfrm>
          <a:prstGeom prst="rect">
            <a:avLst/>
          </a:prstGeom>
          <a:ln w="76200" cap="sq" cmpd="thickThin" algn="ctr">
            <a:solidFill>
              <a:srgbClr val="C00000"/>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3" name="Rectangle 6"/>
          <p:cNvSpPr/>
          <p:nvPr/>
        </p:nvSpPr>
        <p:spPr>
          <a:xfrm>
            <a:off x="5638800" y="3886200"/>
            <a:ext cx="1676400" cy="2057400"/>
          </a:xfrm>
          <a:prstGeom prst="rect">
            <a:avLst/>
          </a:prstGeom>
          <a:ln w="76200" cap="sq" cmpd="thickThin" algn="ctr">
            <a:solidFill>
              <a:srgbClr val="C00000"/>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24" name="Rectangle 10"/>
          <p:cNvSpPr>
            <a:spLocks noGrp="1"/>
          </p:cNvSpPr>
          <p:nvPr>
            <p:ph type="pic" sz="quarter" idx="13"/>
          </p:nvPr>
        </p:nvSpPr>
        <p:spPr>
          <a:xfrm>
            <a:off x="1524000" y="1600200"/>
            <a:ext cx="1371600" cy="685800"/>
          </a:xfrm>
        </p:spPr>
        <p:txBody>
          <a:bodyPr>
            <a:normAutofit/>
          </a:bodyPr>
          <a:lstStyle>
            <a:extLst/>
          </a:lstStyle>
          <a:p>
            <a:pPr lvl="0"/>
            <a:r>
              <a:rPr lang="en-US" noProof="0" smtClean="0"/>
              <a:t>Click icon to add picture</a:t>
            </a:r>
            <a:endParaRPr lang="en-US" noProof="0" dirty="0"/>
          </a:p>
        </p:txBody>
      </p:sp>
      <p:sp>
        <p:nvSpPr>
          <p:cNvPr id="19" name="Rectangle 10"/>
          <p:cNvSpPr>
            <a:spLocks noGrp="1"/>
          </p:cNvSpPr>
          <p:nvPr>
            <p:ph type="pic" sz="quarter" idx="29"/>
          </p:nvPr>
        </p:nvSpPr>
        <p:spPr>
          <a:xfrm>
            <a:off x="1524000" y="4038600"/>
            <a:ext cx="1371600" cy="685800"/>
          </a:xfrm>
        </p:spPr>
        <p:txBody>
          <a:bodyPr>
            <a:normAutofit/>
          </a:bodyPr>
          <a:lstStyle>
            <a:extLst/>
          </a:lstStyle>
          <a:p>
            <a:pPr lvl="0"/>
            <a:r>
              <a:rPr lang="en-US" noProof="0" smtClean="0"/>
              <a:t>Click icon to add picture</a:t>
            </a:r>
            <a:endParaRPr lang="en-US" noProof="0" dirty="0"/>
          </a:p>
        </p:txBody>
      </p:sp>
      <p:sp>
        <p:nvSpPr>
          <p:cNvPr id="27" name="Rectangle 10"/>
          <p:cNvSpPr>
            <a:spLocks noGrp="1"/>
          </p:cNvSpPr>
          <p:nvPr>
            <p:ph type="pic" sz="quarter" idx="17"/>
          </p:nvPr>
        </p:nvSpPr>
        <p:spPr>
          <a:xfrm>
            <a:off x="3657600" y="1600200"/>
            <a:ext cx="1371600" cy="685800"/>
          </a:xfrm>
        </p:spPr>
        <p:txBody>
          <a:bodyPr>
            <a:normAutofit/>
          </a:bodyPr>
          <a:lstStyle>
            <a:extLst/>
          </a:lstStyle>
          <a:p>
            <a:pPr lvl="0"/>
            <a:r>
              <a:rPr lang="en-US" noProof="0" smtClean="0"/>
              <a:t>Click icon to add picture</a:t>
            </a:r>
            <a:endParaRPr lang="en-US" noProof="0" dirty="0"/>
          </a:p>
        </p:txBody>
      </p:sp>
      <p:sp>
        <p:nvSpPr>
          <p:cNvPr id="11" name="Rectangle 10"/>
          <p:cNvSpPr>
            <a:spLocks noGrp="1"/>
          </p:cNvSpPr>
          <p:nvPr>
            <p:ph type="pic" sz="quarter" idx="30"/>
          </p:nvPr>
        </p:nvSpPr>
        <p:spPr>
          <a:xfrm>
            <a:off x="3657600" y="4038600"/>
            <a:ext cx="1371600" cy="685800"/>
          </a:xfrm>
        </p:spPr>
        <p:txBody>
          <a:bodyPr>
            <a:normAutofit/>
          </a:bodyPr>
          <a:lstStyle>
            <a:extLst/>
          </a:lstStyle>
          <a:p>
            <a:pPr lvl="0"/>
            <a:r>
              <a:rPr lang="en-US" noProof="0" smtClean="0"/>
              <a:t>Click icon to add picture</a:t>
            </a:r>
            <a:endParaRPr lang="en-US" noProof="0" dirty="0"/>
          </a:p>
        </p:txBody>
      </p:sp>
      <p:sp>
        <p:nvSpPr>
          <p:cNvPr id="4" name="Rectangle 10"/>
          <p:cNvSpPr>
            <a:spLocks noGrp="1"/>
          </p:cNvSpPr>
          <p:nvPr>
            <p:ph type="pic" sz="quarter" idx="21"/>
          </p:nvPr>
        </p:nvSpPr>
        <p:spPr>
          <a:xfrm>
            <a:off x="5791200" y="1600200"/>
            <a:ext cx="1371600" cy="685800"/>
          </a:xfrm>
        </p:spPr>
        <p:txBody>
          <a:bodyPr>
            <a:normAutofit/>
          </a:bodyPr>
          <a:lstStyle>
            <a:extLst/>
          </a:lstStyle>
          <a:p>
            <a:pPr lvl="0"/>
            <a:r>
              <a:rPr lang="en-US" noProof="0" smtClean="0"/>
              <a:t>Click icon to add picture</a:t>
            </a:r>
            <a:endParaRPr lang="en-US" noProof="0" dirty="0"/>
          </a:p>
        </p:txBody>
      </p:sp>
      <p:sp>
        <p:nvSpPr>
          <p:cNvPr id="15" name="Rectangle 10"/>
          <p:cNvSpPr>
            <a:spLocks noGrp="1"/>
          </p:cNvSpPr>
          <p:nvPr>
            <p:ph type="pic" sz="quarter" idx="31"/>
          </p:nvPr>
        </p:nvSpPr>
        <p:spPr>
          <a:xfrm>
            <a:off x="5791200" y="4038600"/>
            <a:ext cx="1371600" cy="685800"/>
          </a:xfrm>
        </p:spPr>
        <p:txBody>
          <a:bodyPr>
            <a:normAutofit/>
          </a:bodyPr>
          <a:lstStyle>
            <a:extLst/>
          </a:lstStyle>
          <a:p>
            <a:pPr lvl="0"/>
            <a:r>
              <a:rPr lang="en-US" noProof="0" smtClean="0"/>
              <a:t>Click icon to add picture</a:t>
            </a:r>
            <a:endParaRPr lang="en-US" noProof="0" dirty="0"/>
          </a:p>
        </p:txBody>
      </p:sp>
      <p:sp>
        <p:nvSpPr>
          <p:cNvPr id="7" name="Rectangle 12"/>
          <p:cNvSpPr>
            <a:spLocks noGrp="1"/>
          </p:cNvSpPr>
          <p:nvPr>
            <p:ph type="body" sz="quarter" idx="14"/>
          </p:nvPr>
        </p:nvSpPr>
        <p:spPr>
          <a:xfrm>
            <a:off x="1524000" y="2895600"/>
            <a:ext cx="1371600" cy="304800"/>
          </a:xfrm>
        </p:spPr>
        <p:txBody>
          <a:bodyPr anchor="ctr"/>
          <a:lstStyle>
            <a:lvl1pPr algn="ctr">
              <a:defRPr b="1"/>
            </a:lvl1pPr>
            <a:extLst/>
          </a:lstStyle>
          <a:p>
            <a:pPr lvl="0"/>
            <a:r>
              <a:rPr lang="en-US" smtClean="0"/>
              <a:t>Click to edit Master text styles</a:t>
            </a:r>
          </a:p>
        </p:txBody>
      </p:sp>
      <p:sp>
        <p:nvSpPr>
          <p:cNvPr id="28" name="Rectangle 12"/>
          <p:cNvSpPr>
            <a:spLocks noGrp="1"/>
          </p:cNvSpPr>
          <p:nvPr>
            <p:ph type="body" sz="quarter" idx="33"/>
          </p:nvPr>
        </p:nvSpPr>
        <p:spPr>
          <a:xfrm>
            <a:off x="1524000" y="5334000"/>
            <a:ext cx="1371600" cy="304800"/>
          </a:xfrm>
        </p:spPr>
        <p:txBody>
          <a:bodyPr anchor="ctr"/>
          <a:lstStyle>
            <a:lvl1pPr algn="ctr">
              <a:defRPr b="1"/>
            </a:lvl1pPr>
            <a:extLst/>
          </a:lstStyle>
          <a:p>
            <a:pPr lvl="0"/>
            <a:r>
              <a:rPr lang="en-US" smtClean="0"/>
              <a:t>Click to edit Master text styles</a:t>
            </a:r>
          </a:p>
        </p:txBody>
      </p:sp>
      <p:sp>
        <p:nvSpPr>
          <p:cNvPr id="30" name="Rectangle 12"/>
          <p:cNvSpPr>
            <a:spLocks noGrp="1"/>
          </p:cNvSpPr>
          <p:nvPr>
            <p:ph type="body" sz="quarter" idx="18"/>
          </p:nvPr>
        </p:nvSpPr>
        <p:spPr>
          <a:xfrm>
            <a:off x="3657600" y="2895600"/>
            <a:ext cx="1371600" cy="304800"/>
          </a:xfrm>
        </p:spPr>
        <p:txBody>
          <a:bodyPr anchor="ctr"/>
          <a:lstStyle>
            <a:lvl1pPr algn="ctr">
              <a:defRPr b="1"/>
            </a:lvl1pPr>
            <a:extLst/>
          </a:lstStyle>
          <a:p>
            <a:pPr lvl="0"/>
            <a:r>
              <a:rPr lang="en-US" smtClean="0"/>
              <a:t>Click to edit Master text styles</a:t>
            </a:r>
          </a:p>
        </p:txBody>
      </p:sp>
      <p:sp>
        <p:nvSpPr>
          <p:cNvPr id="13" name="Rectangle 12"/>
          <p:cNvSpPr>
            <a:spLocks noGrp="1"/>
          </p:cNvSpPr>
          <p:nvPr>
            <p:ph type="body" sz="quarter" idx="34"/>
          </p:nvPr>
        </p:nvSpPr>
        <p:spPr>
          <a:xfrm>
            <a:off x="3657600" y="5334000"/>
            <a:ext cx="1371600" cy="304800"/>
          </a:xfrm>
        </p:spPr>
        <p:txBody>
          <a:bodyPr anchor="ctr"/>
          <a:lstStyle>
            <a:lvl1pPr algn="ctr">
              <a:defRPr b="1"/>
            </a:lvl1pPr>
            <a:extLst/>
          </a:lstStyle>
          <a:p>
            <a:pPr lvl="0"/>
            <a:r>
              <a:rPr lang="en-US" smtClean="0"/>
              <a:t>Click to edit Master text styles</a:t>
            </a:r>
          </a:p>
        </p:txBody>
      </p:sp>
      <p:sp>
        <p:nvSpPr>
          <p:cNvPr id="14" name="Rectangle 12"/>
          <p:cNvSpPr>
            <a:spLocks noGrp="1"/>
          </p:cNvSpPr>
          <p:nvPr>
            <p:ph type="body" sz="quarter" idx="22"/>
          </p:nvPr>
        </p:nvSpPr>
        <p:spPr>
          <a:xfrm>
            <a:off x="5791200" y="2895600"/>
            <a:ext cx="1371600" cy="304800"/>
          </a:xfrm>
        </p:spPr>
        <p:txBody>
          <a:bodyPr anchor="ctr"/>
          <a:lstStyle>
            <a:lvl1pPr algn="ctr">
              <a:defRPr b="1"/>
            </a:lvl1pPr>
            <a:extLst/>
          </a:lstStyle>
          <a:p>
            <a:pPr lvl="0"/>
            <a:r>
              <a:rPr lang="en-US" smtClean="0"/>
              <a:t>Click to edit Master text styles</a:t>
            </a:r>
          </a:p>
        </p:txBody>
      </p:sp>
      <p:sp>
        <p:nvSpPr>
          <p:cNvPr id="2" name="Rectangle 12"/>
          <p:cNvSpPr>
            <a:spLocks noGrp="1"/>
          </p:cNvSpPr>
          <p:nvPr>
            <p:ph type="body" sz="quarter" idx="35"/>
          </p:nvPr>
        </p:nvSpPr>
        <p:spPr>
          <a:xfrm>
            <a:off x="5791200" y="5334000"/>
            <a:ext cx="1371600" cy="304800"/>
          </a:xfrm>
        </p:spPr>
        <p:txBody>
          <a:bodyPr anchor="ctr"/>
          <a:lstStyle>
            <a:lvl1pPr algn="ctr">
              <a:defRPr b="1"/>
            </a:lvl1pPr>
            <a:extLst/>
          </a:lstStyle>
          <a:p>
            <a:pPr lvl="0"/>
            <a:r>
              <a:rPr lang="en-US" smtClean="0"/>
              <a:t>Click to edit Master text styles</a:t>
            </a:r>
          </a:p>
        </p:txBody>
      </p:sp>
      <p:sp>
        <p:nvSpPr>
          <p:cNvPr id="44" name="Rectangle 11"/>
          <p:cNvSpPr>
            <a:spLocks noGrp="1"/>
          </p:cNvSpPr>
          <p:nvPr>
            <p:ph type="body" sz="quarter" idx="15"/>
          </p:nvPr>
        </p:nvSpPr>
        <p:spPr>
          <a:xfrm>
            <a:off x="1524000" y="3200400"/>
            <a:ext cx="1371600" cy="152400"/>
          </a:xfrm>
        </p:spPr>
        <p:txBody>
          <a:bodyPr anchor="ctr">
            <a:noAutofit/>
          </a:bodyPr>
          <a:lstStyle>
            <a:lvl1pPr algn="ctr">
              <a:defRPr sz="800" i="1"/>
            </a:lvl1pPr>
            <a:extLst/>
          </a:lstStyle>
          <a:p>
            <a:pPr lvl="0"/>
            <a:r>
              <a:rPr lang="en-US" smtClean="0"/>
              <a:t>Click to edit Master text styles</a:t>
            </a:r>
          </a:p>
        </p:txBody>
      </p:sp>
      <p:sp>
        <p:nvSpPr>
          <p:cNvPr id="35" name="Rectangle 11"/>
          <p:cNvSpPr>
            <a:spLocks noGrp="1"/>
          </p:cNvSpPr>
          <p:nvPr>
            <p:ph type="body" sz="quarter" idx="37"/>
          </p:nvPr>
        </p:nvSpPr>
        <p:spPr>
          <a:xfrm>
            <a:off x="1524000" y="5638800"/>
            <a:ext cx="1371600" cy="152400"/>
          </a:xfrm>
        </p:spPr>
        <p:txBody>
          <a:bodyPr anchor="ctr">
            <a:noAutofit/>
          </a:bodyPr>
          <a:lstStyle>
            <a:lvl1pPr algn="ctr">
              <a:defRPr sz="800" i="1"/>
            </a:lvl1pPr>
            <a:extLst/>
          </a:lstStyle>
          <a:p>
            <a:pPr lvl="0"/>
            <a:r>
              <a:rPr lang="en-US" smtClean="0"/>
              <a:t>Click to edit Master text styles</a:t>
            </a:r>
          </a:p>
        </p:txBody>
      </p:sp>
      <p:sp>
        <p:nvSpPr>
          <p:cNvPr id="34" name="Rectangle 11"/>
          <p:cNvSpPr>
            <a:spLocks noGrp="1"/>
          </p:cNvSpPr>
          <p:nvPr>
            <p:ph type="body" sz="quarter" idx="19"/>
          </p:nvPr>
        </p:nvSpPr>
        <p:spPr>
          <a:xfrm>
            <a:off x="3657600" y="3200400"/>
            <a:ext cx="1371600" cy="152400"/>
          </a:xfrm>
        </p:spPr>
        <p:txBody>
          <a:bodyPr anchor="ctr">
            <a:noAutofit/>
          </a:bodyPr>
          <a:lstStyle>
            <a:lvl1pPr algn="ctr">
              <a:defRPr sz="800" i="1"/>
            </a:lvl1pPr>
            <a:extLst/>
          </a:lstStyle>
          <a:p>
            <a:pPr lvl="0"/>
            <a:r>
              <a:rPr lang="en-US" smtClean="0"/>
              <a:t>Click to edit Master text styles</a:t>
            </a:r>
          </a:p>
        </p:txBody>
      </p:sp>
      <p:sp>
        <p:nvSpPr>
          <p:cNvPr id="40" name="Rectangle 11"/>
          <p:cNvSpPr>
            <a:spLocks noGrp="1"/>
          </p:cNvSpPr>
          <p:nvPr>
            <p:ph type="body" sz="quarter" idx="38"/>
          </p:nvPr>
        </p:nvSpPr>
        <p:spPr>
          <a:xfrm>
            <a:off x="3657600" y="5638800"/>
            <a:ext cx="1371600" cy="152400"/>
          </a:xfrm>
        </p:spPr>
        <p:txBody>
          <a:bodyPr anchor="ctr">
            <a:noAutofit/>
          </a:bodyPr>
          <a:lstStyle>
            <a:lvl1pPr algn="ctr">
              <a:defRPr sz="800" i="1"/>
            </a:lvl1pPr>
            <a:extLst/>
          </a:lstStyle>
          <a:p>
            <a:pPr lvl="0"/>
            <a:r>
              <a:rPr lang="en-US" smtClean="0"/>
              <a:t>Click to edit Master text styles</a:t>
            </a:r>
          </a:p>
        </p:txBody>
      </p:sp>
      <p:sp>
        <p:nvSpPr>
          <p:cNvPr id="38" name="Rectangle 11"/>
          <p:cNvSpPr>
            <a:spLocks noGrp="1"/>
          </p:cNvSpPr>
          <p:nvPr>
            <p:ph type="body" sz="quarter" idx="23"/>
          </p:nvPr>
        </p:nvSpPr>
        <p:spPr>
          <a:xfrm>
            <a:off x="5791200" y="3200400"/>
            <a:ext cx="1371600" cy="152400"/>
          </a:xfrm>
        </p:spPr>
        <p:txBody>
          <a:bodyPr anchor="ctr">
            <a:noAutofit/>
          </a:bodyPr>
          <a:lstStyle>
            <a:lvl1pPr algn="ctr">
              <a:defRPr sz="800" i="1"/>
            </a:lvl1pPr>
            <a:extLst/>
          </a:lstStyle>
          <a:p>
            <a:pPr lvl="0"/>
            <a:r>
              <a:rPr lang="en-US" smtClean="0"/>
              <a:t>Click to edit Master text styles</a:t>
            </a:r>
          </a:p>
        </p:txBody>
      </p:sp>
      <p:sp>
        <p:nvSpPr>
          <p:cNvPr id="33" name="Rectangle 11"/>
          <p:cNvSpPr>
            <a:spLocks noGrp="1"/>
          </p:cNvSpPr>
          <p:nvPr>
            <p:ph type="body" sz="quarter" idx="39"/>
          </p:nvPr>
        </p:nvSpPr>
        <p:spPr>
          <a:xfrm>
            <a:off x="5791200" y="5638800"/>
            <a:ext cx="1371600" cy="152400"/>
          </a:xfrm>
        </p:spPr>
        <p:txBody>
          <a:bodyPr anchor="ctr">
            <a:noAutofit/>
          </a:bodyPr>
          <a:lstStyle>
            <a:lvl1pPr algn="ctr">
              <a:defRPr sz="800" i="1"/>
            </a:lvl1pPr>
            <a:extLst/>
          </a:lstStyle>
          <a:p>
            <a:pPr lvl="0"/>
            <a:r>
              <a:rPr lang="en-US" smtClean="0"/>
              <a:t>Click to edit Master text styles</a:t>
            </a:r>
          </a:p>
        </p:txBody>
      </p:sp>
      <p:sp>
        <p:nvSpPr>
          <p:cNvPr id="5" name="Rectangle 14"/>
          <p:cNvSpPr>
            <a:spLocks noGrp="1"/>
          </p:cNvSpPr>
          <p:nvPr>
            <p:ph type="body" sz="quarter" idx="16"/>
          </p:nvPr>
        </p:nvSpPr>
        <p:spPr>
          <a:xfrm>
            <a:off x="1524000" y="2286000"/>
            <a:ext cx="1371600" cy="609600"/>
          </a:xfrm>
        </p:spPr>
        <p:txBody>
          <a:bodyPr anchor="ctr"/>
          <a:lstStyle>
            <a:lvl1pPr algn="ctr">
              <a:defRPr sz="800"/>
            </a:lvl1pPr>
            <a:extLst/>
          </a:lstStyle>
          <a:p>
            <a:pPr lvl="0"/>
            <a:r>
              <a:rPr lang="en-US" smtClean="0"/>
              <a:t>Click to edit Master text styles</a:t>
            </a:r>
          </a:p>
        </p:txBody>
      </p:sp>
      <p:sp>
        <p:nvSpPr>
          <p:cNvPr id="56" name="Rectangle 14"/>
          <p:cNvSpPr>
            <a:spLocks noGrp="1"/>
          </p:cNvSpPr>
          <p:nvPr>
            <p:ph type="body" sz="quarter" idx="41"/>
          </p:nvPr>
        </p:nvSpPr>
        <p:spPr>
          <a:xfrm>
            <a:off x="1524000" y="4724400"/>
            <a:ext cx="1371600" cy="609600"/>
          </a:xfrm>
        </p:spPr>
        <p:txBody>
          <a:bodyPr anchor="ctr"/>
          <a:lstStyle>
            <a:lvl1pPr algn="ctr">
              <a:defRPr sz="800"/>
            </a:lvl1pPr>
            <a:extLst/>
          </a:lstStyle>
          <a:p>
            <a:pPr lvl="0"/>
            <a:r>
              <a:rPr lang="en-US" smtClean="0"/>
              <a:t>Click to edit Master text styles</a:t>
            </a:r>
          </a:p>
        </p:txBody>
      </p:sp>
      <p:sp>
        <p:nvSpPr>
          <p:cNvPr id="62" name="Rectangle 14"/>
          <p:cNvSpPr>
            <a:spLocks noGrp="1"/>
          </p:cNvSpPr>
          <p:nvPr>
            <p:ph type="body" sz="quarter" idx="20"/>
          </p:nvPr>
        </p:nvSpPr>
        <p:spPr>
          <a:xfrm>
            <a:off x="3657600" y="2286000"/>
            <a:ext cx="1371600" cy="609600"/>
          </a:xfrm>
        </p:spPr>
        <p:txBody>
          <a:bodyPr anchor="ctr"/>
          <a:lstStyle>
            <a:lvl1pPr algn="ctr">
              <a:defRPr sz="800"/>
            </a:lvl1pPr>
            <a:extLst/>
          </a:lstStyle>
          <a:p>
            <a:pPr lvl="0"/>
            <a:r>
              <a:rPr lang="en-US" smtClean="0"/>
              <a:t>Click to edit Master text styles</a:t>
            </a:r>
          </a:p>
        </p:txBody>
      </p:sp>
      <p:sp>
        <p:nvSpPr>
          <p:cNvPr id="37" name="Rectangle 14"/>
          <p:cNvSpPr>
            <a:spLocks noGrp="1"/>
          </p:cNvSpPr>
          <p:nvPr>
            <p:ph type="body" sz="quarter" idx="42"/>
          </p:nvPr>
        </p:nvSpPr>
        <p:spPr>
          <a:xfrm>
            <a:off x="3657600" y="4724400"/>
            <a:ext cx="1371600" cy="609600"/>
          </a:xfrm>
        </p:spPr>
        <p:txBody>
          <a:bodyPr anchor="ctr"/>
          <a:lstStyle>
            <a:lvl1pPr algn="ctr">
              <a:defRPr sz="800"/>
            </a:lvl1pPr>
            <a:extLst/>
          </a:lstStyle>
          <a:p>
            <a:pPr lvl="0"/>
            <a:r>
              <a:rPr lang="en-US" smtClean="0"/>
              <a:t>Click to edit Master text styles</a:t>
            </a:r>
          </a:p>
        </p:txBody>
      </p:sp>
      <p:sp>
        <p:nvSpPr>
          <p:cNvPr id="41" name="Rectangle 14"/>
          <p:cNvSpPr>
            <a:spLocks noGrp="1"/>
          </p:cNvSpPr>
          <p:nvPr>
            <p:ph type="body" sz="quarter" idx="24"/>
          </p:nvPr>
        </p:nvSpPr>
        <p:spPr>
          <a:xfrm>
            <a:off x="5791200" y="2286000"/>
            <a:ext cx="1371600" cy="609600"/>
          </a:xfrm>
        </p:spPr>
        <p:txBody>
          <a:bodyPr anchor="ctr"/>
          <a:lstStyle>
            <a:lvl1pPr algn="ctr">
              <a:defRPr sz="800"/>
            </a:lvl1pPr>
            <a:extLst/>
          </a:lstStyle>
          <a:p>
            <a:pPr lvl="0"/>
            <a:r>
              <a:rPr lang="en-US" smtClean="0"/>
              <a:t>Click to edit Master text styles</a:t>
            </a:r>
          </a:p>
        </p:txBody>
      </p:sp>
      <p:sp>
        <p:nvSpPr>
          <p:cNvPr id="52" name="Rectangle 14"/>
          <p:cNvSpPr>
            <a:spLocks noGrp="1"/>
          </p:cNvSpPr>
          <p:nvPr>
            <p:ph type="body" sz="quarter" idx="43"/>
          </p:nvPr>
        </p:nvSpPr>
        <p:spPr>
          <a:xfrm>
            <a:off x="5791200" y="4724400"/>
            <a:ext cx="1371600" cy="609600"/>
          </a:xfrm>
        </p:spPr>
        <p:txBody>
          <a:bodyPr anchor="ctr"/>
          <a:lstStyle>
            <a:lvl1pPr algn="ctr">
              <a:defRPr sz="800"/>
            </a:lvl1pPr>
            <a:extLst/>
          </a:lstStyle>
          <a:p>
            <a:pPr lvl="0"/>
            <a:r>
              <a:rPr lang="en-US" smtClean="0"/>
              <a:t>Click to edit Master text styles</a:t>
            </a:r>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5" name="Rectangle 42"/>
          <p:cNvSpPr>
            <a:spLocks noGrp="1"/>
          </p:cNvSpPr>
          <p:nvPr>
            <p:ph type="dt" sz="half" idx="47"/>
          </p:nvPr>
        </p:nvSpPr>
        <p:spPr/>
        <p:txBody>
          <a:bodyPr/>
          <a:lstStyle>
            <a:lvl1pPr>
              <a:defRPr/>
            </a:lvl1pPr>
            <a:extLst/>
          </a:lstStyle>
          <a:p>
            <a:pPr>
              <a:defRPr/>
            </a:pPr>
            <a:fld id="{A965A067-AF6E-4028-A481-BA7DDBD2768F}" type="datetime1">
              <a:rPr lang="en-US"/>
              <a:pPr>
                <a:defRPr/>
              </a:pPr>
              <a:t>9/20/2015</a:t>
            </a:fld>
            <a:endParaRPr lang="en-US" dirty="0"/>
          </a:p>
        </p:txBody>
      </p:sp>
      <p:sp>
        <p:nvSpPr>
          <p:cNvPr id="46" name="Rectangle 43"/>
          <p:cNvSpPr>
            <a:spLocks noGrp="1"/>
          </p:cNvSpPr>
          <p:nvPr>
            <p:ph type="sldNum" sz="quarter" idx="48"/>
          </p:nvPr>
        </p:nvSpPr>
        <p:spPr/>
        <p:txBody>
          <a:bodyPr/>
          <a:lstStyle>
            <a:lvl1pPr>
              <a:defRPr/>
            </a:lvl1pPr>
            <a:extLst/>
          </a:lstStyle>
          <a:p>
            <a:pPr>
              <a:defRPr/>
            </a:pPr>
            <a:fld id="{355C4529-70C3-459E-BED2-1D04105CC4CF}" type="slidenum">
              <a:rPr lang="en-US"/>
              <a:pPr>
                <a:defRPr/>
              </a:pPr>
              <a:t>‹#›</a:t>
            </a:fld>
            <a:endParaRPr lang="en-US" dirty="0"/>
          </a:p>
        </p:txBody>
      </p:sp>
      <p:sp>
        <p:nvSpPr>
          <p:cNvPr id="47" name="Rectangle 45"/>
          <p:cNvSpPr>
            <a:spLocks noGrp="1"/>
          </p:cNvSpPr>
          <p:nvPr>
            <p:ph type="ftr" sz="quarter" idx="49"/>
          </p:nvPr>
        </p:nvSpPr>
        <p:spPr/>
        <p:txBody>
          <a:bodyPr/>
          <a:lstStyle>
            <a:lvl1pPr>
              <a:defRPr/>
            </a:lvl1pPr>
            <a:extLst/>
          </a:lstStyle>
          <a:p>
            <a:pPr>
              <a:defRPr/>
            </a:pPr>
            <a:r>
              <a:rPr lang="en-US"/>
              <a:t>CDBA National</a:t>
            </a:r>
          </a:p>
        </p:txBody>
      </p:sp>
    </p:spTree>
    <p:extLst>
      <p:ext uri="{BB962C8B-B14F-4D97-AF65-F5344CB8AC3E}">
        <p14:creationId xmlns:p14="http://schemas.microsoft.com/office/powerpoint/2010/main" val="311767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43" name="Rectangle 37"/>
          <p:cNvSpPr>
            <a:spLocks noGrp="1"/>
          </p:cNvSpPr>
          <p:nvPr>
            <p:ph type="body" sz="quarter" idx="15"/>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41" name="Rectangle 37"/>
          <p:cNvSpPr>
            <a:spLocks noGrp="1"/>
          </p:cNvSpPr>
          <p:nvPr>
            <p:ph type="body" sz="quarter" idx="17"/>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45" name="Rectangle 37"/>
          <p:cNvSpPr>
            <a:spLocks noGrp="1"/>
          </p:cNvSpPr>
          <p:nvPr>
            <p:ph type="body" sz="quarter" idx="19"/>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47" name="Rectangle 37"/>
          <p:cNvSpPr>
            <a:spLocks noGrp="1"/>
          </p:cNvSpPr>
          <p:nvPr>
            <p:ph type="body" sz="quarter" idx="2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49" name="Rectangle 37"/>
          <p:cNvSpPr>
            <a:spLocks noGrp="1"/>
          </p:cNvSpPr>
          <p:nvPr>
            <p:ph type="body" sz="quarter" idx="23"/>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51" name="Rectangle 37"/>
          <p:cNvSpPr>
            <a:spLocks noGrp="1"/>
          </p:cNvSpPr>
          <p:nvPr>
            <p:ph type="body" sz="quarter" idx="25"/>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53" name="Rectangle 37"/>
          <p:cNvSpPr>
            <a:spLocks noGrp="1"/>
          </p:cNvSpPr>
          <p:nvPr>
            <p:ph type="body" sz="quarter" idx="27"/>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55" name="Rectangle 37"/>
          <p:cNvSpPr>
            <a:spLocks noGrp="1"/>
          </p:cNvSpPr>
          <p:nvPr>
            <p:ph type="body" sz="quarter" idx="29"/>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smtClean="0"/>
              <a:t>Click to edit Master text styles</a:t>
            </a:r>
          </a:p>
        </p:txBody>
      </p:sp>
      <p:sp>
        <p:nvSpPr>
          <p:cNvPr id="57" name="Rectangle 37"/>
          <p:cNvSpPr>
            <a:spLocks noGrp="1"/>
          </p:cNvSpPr>
          <p:nvPr>
            <p:ph type="body" sz="quarter" idx="3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26" name="Rectangle 37"/>
          <p:cNvSpPr>
            <a:spLocks noGrp="1"/>
          </p:cNvSpPr>
          <p:nvPr>
            <p:ph type="body" sz="quarter" idx="33"/>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28" name="Rectangle 37"/>
          <p:cNvSpPr>
            <a:spLocks noGrp="1"/>
          </p:cNvSpPr>
          <p:nvPr>
            <p:ph type="body" sz="quarter" idx="35"/>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smtClean="0"/>
              <a:t>Click to edit Master text styles</a:t>
            </a:r>
          </a:p>
        </p:txBody>
      </p:sp>
      <p:sp>
        <p:nvSpPr>
          <p:cNvPr id="98" name="Rectangle 37"/>
          <p:cNvSpPr>
            <a:spLocks noGrp="1"/>
          </p:cNvSpPr>
          <p:nvPr>
            <p:ph type="body" sz="quarter" idx="14"/>
          </p:nvPr>
        </p:nvSpPr>
        <p:spPr>
          <a:xfrm>
            <a:off x="7696200" y="3810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44" name="Rectangle 37"/>
          <p:cNvSpPr>
            <a:spLocks noGrp="1"/>
          </p:cNvSpPr>
          <p:nvPr>
            <p:ph type="body" sz="quarter" idx="16"/>
          </p:nvPr>
        </p:nvSpPr>
        <p:spPr>
          <a:xfrm>
            <a:off x="7696200" y="8382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42" name="Rectangle 37"/>
          <p:cNvSpPr>
            <a:spLocks noGrp="1"/>
          </p:cNvSpPr>
          <p:nvPr>
            <p:ph type="body" sz="quarter" idx="18"/>
          </p:nvPr>
        </p:nvSpPr>
        <p:spPr>
          <a:xfrm>
            <a:off x="7696200" y="12954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46" name="Rectangle 37"/>
          <p:cNvSpPr>
            <a:spLocks noGrp="1"/>
          </p:cNvSpPr>
          <p:nvPr>
            <p:ph type="body" sz="quarter" idx="20"/>
          </p:nvPr>
        </p:nvSpPr>
        <p:spPr>
          <a:xfrm>
            <a:off x="7696200" y="17526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48" name="Rectangle 37"/>
          <p:cNvSpPr>
            <a:spLocks noGrp="1"/>
          </p:cNvSpPr>
          <p:nvPr>
            <p:ph type="body" sz="quarter" idx="22"/>
          </p:nvPr>
        </p:nvSpPr>
        <p:spPr>
          <a:xfrm>
            <a:off x="7696200" y="22098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0" name="Rectangle 37"/>
          <p:cNvSpPr>
            <a:spLocks noGrp="1"/>
          </p:cNvSpPr>
          <p:nvPr>
            <p:ph type="body" sz="quarter" idx="24"/>
          </p:nvPr>
        </p:nvSpPr>
        <p:spPr>
          <a:xfrm>
            <a:off x="7696200" y="26670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2" name="Rectangle 37"/>
          <p:cNvSpPr>
            <a:spLocks noGrp="1"/>
          </p:cNvSpPr>
          <p:nvPr>
            <p:ph type="body" sz="quarter" idx="26"/>
          </p:nvPr>
        </p:nvSpPr>
        <p:spPr>
          <a:xfrm>
            <a:off x="7696200" y="31242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4" name="Rectangle 37"/>
          <p:cNvSpPr>
            <a:spLocks noGrp="1"/>
          </p:cNvSpPr>
          <p:nvPr>
            <p:ph type="body" sz="quarter" idx="28"/>
          </p:nvPr>
        </p:nvSpPr>
        <p:spPr>
          <a:xfrm>
            <a:off x="7696200" y="35814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6" name="Rectangle 37"/>
          <p:cNvSpPr>
            <a:spLocks noGrp="1"/>
          </p:cNvSpPr>
          <p:nvPr>
            <p:ph type="body" sz="quarter" idx="30"/>
          </p:nvPr>
        </p:nvSpPr>
        <p:spPr>
          <a:xfrm>
            <a:off x="7696200" y="40386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58" name="Rectangle 37"/>
          <p:cNvSpPr>
            <a:spLocks noGrp="1"/>
          </p:cNvSpPr>
          <p:nvPr>
            <p:ph type="body" sz="quarter" idx="32"/>
          </p:nvPr>
        </p:nvSpPr>
        <p:spPr>
          <a:xfrm>
            <a:off x="7696200" y="44958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27" name="Rectangle 37"/>
          <p:cNvSpPr>
            <a:spLocks noGrp="1"/>
          </p:cNvSpPr>
          <p:nvPr>
            <p:ph type="body" sz="quarter" idx="34"/>
          </p:nvPr>
        </p:nvSpPr>
        <p:spPr>
          <a:xfrm>
            <a:off x="7696200" y="49530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29" name="Rectangle 37"/>
          <p:cNvSpPr>
            <a:spLocks noGrp="1"/>
          </p:cNvSpPr>
          <p:nvPr>
            <p:ph type="body" sz="quarter" idx="36"/>
          </p:nvPr>
        </p:nvSpPr>
        <p:spPr>
          <a:xfrm>
            <a:off x="7696200" y="54102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30" name="Rectangle 37"/>
          <p:cNvSpPr>
            <a:spLocks noGrp="1"/>
          </p:cNvSpPr>
          <p:nvPr>
            <p:ph type="body" sz="quarter" idx="37"/>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smtClean="0"/>
              <a:t>Click to edit Master text styles</a:t>
            </a:r>
          </a:p>
        </p:txBody>
      </p:sp>
      <p:sp>
        <p:nvSpPr>
          <p:cNvPr id="31" name="Rectangle 37"/>
          <p:cNvSpPr>
            <a:spLocks noGrp="1"/>
          </p:cNvSpPr>
          <p:nvPr>
            <p:ph type="body" sz="quarter" idx="38"/>
          </p:nvPr>
        </p:nvSpPr>
        <p:spPr>
          <a:xfrm>
            <a:off x="7696200" y="5867400"/>
            <a:ext cx="685800" cy="228600"/>
          </a:xfrm>
          <a:solidFill>
            <a:srgbClr val="C00000"/>
          </a:solidFill>
        </p:spPr>
        <p:txBody>
          <a:bodyPr anchor="ctr"/>
          <a:lstStyle>
            <a:lvl1pPr algn="r">
              <a:buFontTx/>
              <a:buNone/>
              <a:defRPr sz="1100">
                <a:solidFill>
                  <a:schemeClr val="bg1"/>
                </a:solidFill>
              </a:defRPr>
            </a:lvl1pPr>
            <a:extLst/>
          </a:lstStyle>
          <a:p>
            <a:pPr lvl="0"/>
            <a:r>
              <a:rPr lang="en-US" smtClean="0"/>
              <a:t>Click to edit Master text styles</a:t>
            </a:r>
          </a:p>
        </p:txBody>
      </p:sp>
      <p:sp>
        <p:nvSpPr>
          <p:cNvPr id="32" name="Rectangle 32"/>
          <p:cNvSpPr>
            <a:spLocks noGrp="1"/>
          </p:cNvSpPr>
          <p:nvPr>
            <p:ph type="dt" sz="half" idx="39"/>
          </p:nvPr>
        </p:nvSpPr>
        <p:spPr/>
        <p:txBody>
          <a:bodyPr/>
          <a:lstStyle>
            <a:lvl1pPr>
              <a:defRPr sz="1100"/>
            </a:lvl1pPr>
            <a:extLst/>
          </a:lstStyle>
          <a:p>
            <a:pPr>
              <a:defRPr/>
            </a:pPr>
            <a:fld id="{E9244606-6008-44E4-B6EA-5383A3D8803E}" type="datetime1">
              <a:rPr lang="en-US"/>
              <a:pPr>
                <a:defRPr/>
              </a:pPr>
              <a:t>9/20/2015</a:t>
            </a:fld>
            <a:endParaRPr lang="en-US" dirty="0"/>
          </a:p>
        </p:txBody>
      </p:sp>
      <p:sp>
        <p:nvSpPr>
          <p:cNvPr id="33" name="Rectangle 33"/>
          <p:cNvSpPr>
            <a:spLocks noGrp="1"/>
          </p:cNvSpPr>
          <p:nvPr>
            <p:ph type="sldNum" sz="quarter" idx="40"/>
          </p:nvPr>
        </p:nvSpPr>
        <p:spPr/>
        <p:txBody>
          <a:bodyPr/>
          <a:lstStyle>
            <a:lvl1pPr>
              <a:defRPr/>
            </a:lvl1pPr>
            <a:extLst/>
          </a:lstStyle>
          <a:p>
            <a:pPr>
              <a:defRPr/>
            </a:pPr>
            <a:fld id="{7324F686-15FA-4113-B26B-A2A15144DAC4}" type="slidenum">
              <a:rPr lang="en-US"/>
              <a:pPr>
                <a:defRPr/>
              </a:pPr>
              <a:t>‹#›</a:t>
            </a:fld>
            <a:endParaRPr lang="en-US" dirty="0"/>
          </a:p>
        </p:txBody>
      </p:sp>
      <p:sp>
        <p:nvSpPr>
          <p:cNvPr id="34" name="Rectangle 34"/>
          <p:cNvSpPr>
            <a:spLocks noGrp="1"/>
          </p:cNvSpPr>
          <p:nvPr>
            <p:ph type="ftr" sz="quarter" idx="41"/>
          </p:nvPr>
        </p:nvSpPr>
        <p:spPr/>
        <p:txBody>
          <a:bodyPr/>
          <a:lstStyle>
            <a:lvl1pPr>
              <a:defRPr/>
            </a:lvl1pPr>
            <a:extLst/>
          </a:lstStyle>
          <a:p>
            <a:pPr>
              <a:defRPr/>
            </a:pPr>
            <a:r>
              <a:rPr lang="en-US"/>
              <a:t>CDBA National</a:t>
            </a:r>
          </a:p>
        </p:txBody>
      </p:sp>
    </p:spTree>
    <p:extLst>
      <p:ext uri="{BB962C8B-B14F-4D97-AF65-F5344CB8AC3E}">
        <p14:creationId xmlns:p14="http://schemas.microsoft.com/office/powerpoint/2010/main" val="104290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3" name="Rectangle 2"/>
          <p:cNvSpPr/>
          <p:nvPr/>
        </p:nvSpPr>
        <p:spPr>
          <a:xfrm>
            <a:off x="0" y="4038600"/>
            <a:ext cx="9144000" cy="609600"/>
          </a:xfrm>
          <a:prstGeom prst="rect">
            <a:avLst/>
          </a:prstGeom>
          <a:solidFill>
            <a:srgbClr val="C00000"/>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 name="Rectangle 3"/>
          <p:cNvSpPr/>
          <p:nvPr/>
        </p:nvSpPr>
        <p:spPr>
          <a:xfrm>
            <a:off x="0" y="4646613"/>
            <a:ext cx="9144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5770563"/>
            <a:ext cx="1169988" cy="1011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6375" y="5770563"/>
            <a:ext cx="1169988" cy="1011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7"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pPr>
              <a:defRPr/>
            </a:pPr>
            <a:fld id="{ACA17429-D6B6-461B-B1E4-460C8419BDF6}" type="datetime1">
              <a:rPr lang="en-US"/>
              <a:pPr>
                <a:defRPr/>
              </a:pPr>
              <a:t>9/20/2015</a:t>
            </a:fld>
            <a:endParaRPr lang="en-US" dirty="0"/>
          </a:p>
        </p:txBody>
      </p:sp>
      <p:sp>
        <p:nvSpPr>
          <p:cNvPr id="8" name="Rectangle 4"/>
          <p:cNvSpPr>
            <a:spLocks noGrp="1"/>
          </p:cNvSpPr>
          <p:nvPr>
            <p:ph type="ftr" sz="quarter" idx="11"/>
          </p:nvPr>
        </p:nvSpPr>
        <p:spPr/>
        <p:txBody>
          <a:bodyPr/>
          <a:lstStyle>
            <a:lvl1pPr>
              <a:defRPr baseline="0">
                <a:solidFill>
                  <a:schemeClr val="tx1"/>
                </a:solidFill>
              </a:defRPr>
            </a:lvl1pPr>
            <a:extLst/>
          </a:lstStyle>
          <a:p>
            <a:pPr>
              <a:defRPr/>
            </a:pPr>
            <a:r>
              <a:rPr lang="en-US"/>
              <a:t>CDBA National</a:t>
            </a:r>
          </a:p>
        </p:txBody>
      </p:sp>
      <p:sp>
        <p:nvSpPr>
          <p:cNvPr id="9" name="Slide Number Placeholder 12"/>
          <p:cNvSpPr>
            <a:spLocks noGrp="1"/>
          </p:cNvSpPr>
          <p:nvPr>
            <p:ph type="sldNum" sz="quarter" idx="12"/>
          </p:nvPr>
        </p:nvSpPr>
        <p:spPr>
          <a:xfrm>
            <a:off x="6477000" y="6477000"/>
            <a:ext cx="1020763" cy="304800"/>
          </a:xfrm>
        </p:spPr>
        <p:txBody>
          <a:bodyPr/>
          <a:lstStyle>
            <a:lvl1pPr>
              <a:defRPr/>
            </a:lvl1pPr>
            <a:extLst/>
          </a:lstStyle>
          <a:p>
            <a:pPr>
              <a:defRPr/>
            </a:pPr>
            <a:fld id="{09F6491D-89F3-457F-8C42-F11FB57A8BA6}" type="slidenum">
              <a:rPr lang="en-US"/>
              <a:pPr>
                <a:defRPr/>
              </a:pPr>
              <a:t>‹#›</a:t>
            </a:fld>
            <a:endParaRPr lang="en-US" dirty="0"/>
          </a:p>
        </p:txBody>
      </p:sp>
    </p:spTree>
    <p:extLst>
      <p:ext uri="{BB962C8B-B14F-4D97-AF65-F5344CB8AC3E}">
        <p14:creationId xmlns:p14="http://schemas.microsoft.com/office/powerpoint/2010/main" val="386195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p:nvPr>
        </p:nvSpPr>
        <p:spPr>
          <a:xfrm>
            <a:off x="304800" y="381000"/>
            <a:ext cx="80772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4" name="Rectangle 4"/>
          <p:cNvSpPr>
            <a:spLocks noGrp="1"/>
          </p:cNvSpPr>
          <p:nvPr>
            <p:ph type="dt" sz="half" idx="14"/>
          </p:nvPr>
        </p:nvSpPr>
        <p:spPr/>
        <p:txBody>
          <a:bodyPr/>
          <a:lstStyle>
            <a:lvl1pPr>
              <a:defRPr/>
            </a:lvl1pPr>
          </a:lstStyle>
          <a:p>
            <a:pPr>
              <a:defRPr/>
            </a:pPr>
            <a:fld id="{C0FC980D-3F5E-4C5D-948D-4A7A9D67B9DF}" type="datetime1">
              <a:rPr lang="en-US"/>
              <a:pPr>
                <a:defRPr/>
              </a:pPr>
              <a:t>9/20/2015</a:t>
            </a:fld>
            <a:endParaRPr lang="en-US" dirty="0"/>
          </a:p>
        </p:txBody>
      </p:sp>
      <p:sp>
        <p:nvSpPr>
          <p:cNvPr id="5" name="Rectangle 6"/>
          <p:cNvSpPr>
            <a:spLocks noGrp="1"/>
          </p:cNvSpPr>
          <p:nvPr>
            <p:ph type="sldNum" sz="quarter" idx="15"/>
          </p:nvPr>
        </p:nvSpPr>
        <p:spPr/>
        <p:txBody>
          <a:bodyPr/>
          <a:lstStyle>
            <a:lvl1pPr>
              <a:defRPr/>
            </a:lvl1pPr>
          </a:lstStyle>
          <a:p>
            <a:pPr>
              <a:defRPr/>
            </a:pPr>
            <a:fld id="{8E90ED03-F95B-4CA7-9031-387B230D4F68}" type="slidenum">
              <a:rPr lang="en-US"/>
              <a:pPr>
                <a:defRPr/>
              </a:pPr>
              <a:t>‹#›</a:t>
            </a:fld>
            <a:endParaRPr lang="en-US" dirty="0"/>
          </a:p>
        </p:txBody>
      </p:sp>
      <p:sp>
        <p:nvSpPr>
          <p:cNvPr id="6" name="Rectangle 12"/>
          <p:cNvSpPr>
            <a:spLocks noGrp="1"/>
          </p:cNvSpPr>
          <p:nvPr>
            <p:ph type="ftr" sz="quarter" idx="16"/>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245033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3" name="Rectangle 4"/>
          <p:cNvSpPr>
            <a:spLocks noGrp="1"/>
          </p:cNvSpPr>
          <p:nvPr>
            <p:ph type="dt" sz="half" idx="10"/>
          </p:nvPr>
        </p:nvSpPr>
        <p:spPr/>
        <p:txBody>
          <a:bodyPr/>
          <a:lstStyle>
            <a:lvl1pPr>
              <a:defRPr/>
            </a:lvl1pPr>
          </a:lstStyle>
          <a:p>
            <a:pPr>
              <a:defRPr/>
            </a:pPr>
            <a:fld id="{28850A87-A50A-47AB-8F32-B3B107C1177C}" type="datetime1">
              <a:rPr lang="en-US"/>
              <a:pPr>
                <a:defRPr/>
              </a:pPr>
              <a:t>9/20/2015</a:t>
            </a:fld>
            <a:endParaRPr lang="en-US" dirty="0"/>
          </a:p>
        </p:txBody>
      </p:sp>
      <p:sp>
        <p:nvSpPr>
          <p:cNvPr id="4" name="Rectangle 6"/>
          <p:cNvSpPr>
            <a:spLocks noGrp="1"/>
          </p:cNvSpPr>
          <p:nvPr>
            <p:ph type="sldNum" sz="quarter" idx="11"/>
          </p:nvPr>
        </p:nvSpPr>
        <p:spPr/>
        <p:txBody>
          <a:bodyPr/>
          <a:lstStyle>
            <a:lvl1pPr>
              <a:defRPr/>
            </a:lvl1pPr>
          </a:lstStyle>
          <a:p>
            <a:pPr>
              <a:defRPr/>
            </a:pPr>
            <a:fld id="{B7A32616-6DB9-4CF9-8560-9DAFF1A14C86}" type="slidenum">
              <a:rPr lang="en-US"/>
              <a:pPr>
                <a:defRPr/>
              </a:pPr>
              <a:t>‹#›</a:t>
            </a:fld>
            <a:endParaRPr lang="en-US" dirty="0"/>
          </a:p>
        </p:txBody>
      </p:sp>
      <p:sp>
        <p:nvSpPr>
          <p:cNvPr id="5" name="Rectangle 12"/>
          <p:cNvSpPr>
            <a:spLocks noGrp="1"/>
          </p:cNvSpPr>
          <p:nvPr>
            <p:ph type="ftr" sz="quarter" idx="12"/>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149796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p:nvPr>
        </p:nvSpPr>
        <p:spPr>
          <a:xfrm>
            <a:off x="304800" y="381000"/>
            <a:ext cx="80772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1" name="Rectangle 11"/>
          <p:cNvSpPr>
            <a:spLocks noGrp="1"/>
          </p:cNvSpPr>
          <p:nvPr>
            <p:ph sz="quarter" idx="15"/>
          </p:nvPr>
        </p:nvSpPr>
        <p:spPr>
          <a:xfrm>
            <a:off x="304800" y="609600"/>
            <a:ext cx="80772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6"/>
          </p:nvPr>
        </p:nvSpPr>
        <p:spPr/>
        <p:txBody>
          <a:bodyPr/>
          <a:lstStyle>
            <a:lvl1pPr>
              <a:defRPr/>
            </a:lvl1pPr>
          </a:lstStyle>
          <a:p>
            <a:pPr>
              <a:defRPr/>
            </a:pPr>
            <a:fld id="{3CE54C81-254E-4429-A100-E1DB288EA721}" type="datetime1">
              <a:rPr lang="en-US"/>
              <a:pPr>
                <a:defRPr/>
              </a:pPr>
              <a:t>9/20/2015</a:t>
            </a:fld>
            <a:endParaRPr lang="en-US" dirty="0"/>
          </a:p>
        </p:txBody>
      </p:sp>
      <p:sp>
        <p:nvSpPr>
          <p:cNvPr id="6" name="Rectangle 6"/>
          <p:cNvSpPr>
            <a:spLocks noGrp="1"/>
          </p:cNvSpPr>
          <p:nvPr>
            <p:ph type="sldNum" sz="quarter" idx="17"/>
          </p:nvPr>
        </p:nvSpPr>
        <p:spPr/>
        <p:txBody>
          <a:bodyPr/>
          <a:lstStyle>
            <a:lvl1pPr>
              <a:defRPr/>
            </a:lvl1pPr>
          </a:lstStyle>
          <a:p>
            <a:pPr>
              <a:defRPr/>
            </a:pPr>
            <a:fld id="{D8DB824C-68E6-477C-BA5D-EB23AE11C193}" type="slidenum">
              <a:rPr lang="en-US"/>
              <a:pPr>
                <a:defRPr/>
              </a:pPr>
              <a:t>‹#›</a:t>
            </a:fld>
            <a:endParaRPr lang="en-US" dirty="0"/>
          </a:p>
        </p:txBody>
      </p:sp>
      <p:sp>
        <p:nvSpPr>
          <p:cNvPr id="7" name="Rectangle 12"/>
          <p:cNvSpPr>
            <a:spLocks noGrp="1"/>
          </p:cNvSpPr>
          <p:nvPr>
            <p:ph type="ftr" sz="quarter" idx="18"/>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277422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p:nvPr>
        </p:nvSpPr>
        <p:spPr>
          <a:xfrm>
            <a:off x="304800" y="381000"/>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p:nvPr>
        </p:nvSpPr>
        <p:spPr>
          <a:xfrm>
            <a:off x="4416552" y="381000"/>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p:cNvSpPr>
          <p:nvPr>
            <p:ph type="dt" sz="half" idx="18"/>
          </p:nvPr>
        </p:nvSpPr>
        <p:spPr/>
        <p:txBody>
          <a:bodyPr/>
          <a:lstStyle>
            <a:lvl1pPr>
              <a:defRPr/>
            </a:lvl1pPr>
          </a:lstStyle>
          <a:p>
            <a:pPr>
              <a:defRPr/>
            </a:pPr>
            <a:fld id="{91023CAC-B5EA-4DCD-A25B-27D6D7C90D84}" type="datetime1">
              <a:rPr lang="en-US"/>
              <a:pPr>
                <a:defRPr/>
              </a:pPr>
              <a:t>9/20/2015</a:t>
            </a:fld>
            <a:endParaRPr lang="en-US" dirty="0"/>
          </a:p>
        </p:txBody>
      </p:sp>
      <p:sp>
        <p:nvSpPr>
          <p:cNvPr id="8" name="Rectangle 6"/>
          <p:cNvSpPr>
            <a:spLocks noGrp="1"/>
          </p:cNvSpPr>
          <p:nvPr>
            <p:ph type="sldNum" sz="quarter" idx="19"/>
          </p:nvPr>
        </p:nvSpPr>
        <p:spPr/>
        <p:txBody>
          <a:bodyPr/>
          <a:lstStyle>
            <a:lvl1pPr>
              <a:defRPr/>
            </a:lvl1pPr>
          </a:lstStyle>
          <a:p>
            <a:pPr>
              <a:defRPr/>
            </a:pPr>
            <a:fld id="{EAC6BF53-C3DF-4BC7-85DC-F40C268E2133}" type="slidenum">
              <a:rPr lang="en-US"/>
              <a:pPr>
                <a:defRPr/>
              </a:pPr>
              <a:t>‹#›</a:t>
            </a:fld>
            <a:endParaRPr lang="en-US" dirty="0"/>
          </a:p>
        </p:txBody>
      </p:sp>
      <p:sp>
        <p:nvSpPr>
          <p:cNvPr id="10" name="Rectangle 12"/>
          <p:cNvSpPr>
            <a:spLocks noGrp="1"/>
          </p:cNvSpPr>
          <p:nvPr>
            <p:ph type="ftr" sz="quarter" idx="20"/>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407814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p:nvPr>
        </p:nvSpPr>
        <p:spPr>
          <a:xfrm>
            <a:off x="3048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p:nvPr>
        </p:nvSpPr>
        <p:spPr>
          <a:xfrm>
            <a:off x="301752" y="3319272"/>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p:nvPr>
        </p:nvSpPr>
        <p:spPr>
          <a:xfrm>
            <a:off x="4416552" y="381000"/>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4"/>
          <p:cNvSpPr>
            <a:spLocks noGrp="1"/>
          </p:cNvSpPr>
          <p:nvPr>
            <p:ph type="dt" sz="half" idx="20"/>
          </p:nvPr>
        </p:nvSpPr>
        <p:spPr/>
        <p:txBody>
          <a:bodyPr/>
          <a:lstStyle>
            <a:lvl1pPr>
              <a:defRPr/>
            </a:lvl1pPr>
          </a:lstStyle>
          <a:p>
            <a:pPr>
              <a:defRPr/>
            </a:pPr>
            <a:fld id="{3F050F33-D8EE-468A-AE93-E073528A72C2}" type="datetime1">
              <a:rPr lang="en-US"/>
              <a:pPr>
                <a:defRPr/>
              </a:pPr>
              <a:t>9/20/2015</a:t>
            </a:fld>
            <a:endParaRPr lang="en-US" dirty="0"/>
          </a:p>
        </p:txBody>
      </p:sp>
      <p:sp>
        <p:nvSpPr>
          <p:cNvPr id="11" name="Rectangle 6"/>
          <p:cNvSpPr>
            <a:spLocks noGrp="1"/>
          </p:cNvSpPr>
          <p:nvPr>
            <p:ph type="sldNum" sz="quarter" idx="21"/>
          </p:nvPr>
        </p:nvSpPr>
        <p:spPr/>
        <p:txBody>
          <a:bodyPr/>
          <a:lstStyle>
            <a:lvl1pPr>
              <a:defRPr/>
            </a:lvl1pPr>
          </a:lstStyle>
          <a:p>
            <a:pPr>
              <a:defRPr/>
            </a:pPr>
            <a:fld id="{8FE94CC2-4AC6-4368-808C-B996DFB37071}" type="slidenum">
              <a:rPr lang="en-US"/>
              <a:pPr>
                <a:defRPr/>
              </a:pPr>
              <a:t>‹#›</a:t>
            </a:fld>
            <a:endParaRPr lang="en-US" dirty="0"/>
          </a:p>
        </p:txBody>
      </p:sp>
      <p:sp>
        <p:nvSpPr>
          <p:cNvPr id="12" name="Rectangle 12"/>
          <p:cNvSpPr>
            <a:spLocks noGrp="1"/>
          </p:cNvSpPr>
          <p:nvPr>
            <p:ph type="ftr" sz="quarter" idx="22"/>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434044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p:nvPr>
        </p:nvSpPr>
        <p:spPr>
          <a:xfrm>
            <a:off x="304800" y="381000"/>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p:nvPr>
        </p:nvSpPr>
        <p:spPr>
          <a:xfrm>
            <a:off x="4419600" y="381000"/>
            <a:ext cx="3962400"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p:nvPr>
        </p:nvSpPr>
        <p:spPr>
          <a:xfrm>
            <a:off x="4416552" y="3319272"/>
            <a:ext cx="3965448" cy="228600"/>
          </a:xfrm>
          <a:solidFill>
            <a:srgbClr val="C00000"/>
          </a:solidFill>
        </p:spPr>
        <p:txBody>
          <a:bodyPr/>
          <a:lstStyle>
            <a:lvl1pPr>
              <a:defRPr b="1">
                <a:solidFill>
                  <a:schemeClr val="bg1"/>
                </a:solidFill>
              </a:defRPr>
            </a:lvl1pPr>
            <a:extLst/>
          </a:lstStyle>
          <a:p>
            <a:pPr lvl="0"/>
            <a:r>
              <a:rPr lang="en-US" smtClean="0"/>
              <a:t>Click to edit Master text styles</a:t>
            </a:r>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4"/>
          <p:cNvSpPr>
            <a:spLocks noGrp="1"/>
          </p:cNvSpPr>
          <p:nvPr>
            <p:ph type="dt" sz="half" idx="20"/>
          </p:nvPr>
        </p:nvSpPr>
        <p:spPr/>
        <p:txBody>
          <a:bodyPr/>
          <a:lstStyle>
            <a:lvl1pPr>
              <a:defRPr/>
            </a:lvl1pPr>
          </a:lstStyle>
          <a:p>
            <a:pPr>
              <a:defRPr/>
            </a:pPr>
            <a:fld id="{F3B3383A-6B13-4C74-AC67-9C244B8AD60F}" type="datetime1">
              <a:rPr lang="en-US"/>
              <a:pPr>
                <a:defRPr/>
              </a:pPr>
              <a:t>9/20/2015</a:t>
            </a:fld>
            <a:endParaRPr lang="en-US" dirty="0"/>
          </a:p>
        </p:txBody>
      </p:sp>
      <p:sp>
        <p:nvSpPr>
          <p:cNvPr id="10" name="Rectangle 6"/>
          <p:cNvSpPr>
            <a:spLocks noGrp="1"/>
          </p:cNvSpPr>
          <p:nvPr>
            <p:ph type="sldNum" sz="quarter" idx="21"/>
          </p:nvPr>
        </p:nvSpPr>
        <p:spPr/>
        <p:txBody>
          <a:bodyPr/>
          <a:lstStyle>
            <a:lvl1pPr>
              <a:defRPr/>
            </a:lvl1pPr>
          </a:lstStyle>
          <a:p>
            <a:pPr>
              <a:defRPr/>
            </a:pPr>
            <a:fld id="{5852B8B4-7024-41B7-944A-1CD26C0DB55A}" type="slidenum">
              <a:rPr lang="en-US"/>
              <a:pPr>
                <a:defRPr/>
              </a:pPr>
              <a:t>‹#›</a:t>
            </a:fld>
            <a:endParaRPr lang="en-US" dirty="0"/>
          </a:p>
        </p:txBody>
      </p:sp>
      <p:sp>
        <p:nvSpPr>
          <p:cNvPr id="11" name="Rectangle 12"/>
          <p:cNvSpPr>
            <a:spLocks noGrp="1"/>
          </p:cNvSpPr>
          <p:nvPr>
            <p:ph type="ftr" sz="quarter" idx="22"/>
          </p:nvPr>
        </p:nvSpPr>
        <p:spPr/>
        <p:txBody>
          <a:bodyPr/>
          <a:lstStyle>
            <a:lvl1pPr>
              <a:defRPr/>
            </a:lvl1pPr>
          </a:lstStyle>
          <a:p>
            <a:pPr>
              <a:defRPr/>
            </a:pPr>
            <a:r>
              <a:rPr lang="en-US"/>
              <a:t>CDBA National</a:t>
            </a:r>
          </a:p>
        </p:txBody>
      </p:sp>
    </p:spTree>
    <p:extLst>
      <p:ext uri="{BB962C8B-B14F-4D97-AF65-F5344CB8AC3E}">
        <p14:creationId xmlns:p14="http://schemas.microsoft.com/office/powerpoint/2010/main" val="240340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tx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1028" name="Rectangle 3"/>
          <p:cNvSpPr>
            <a:spLocks noGrp="1"/>
          </p:cNvSpPr>
          <p:nvPr>
            <p:ph type="body" idx="1"/>
          </p:nvPr>
        </p:nvSpPr>
        <p:spPr bwMode="auto">
          <a:xfrm>
            <a:off x="304800" y="381000"/>
            <a:ext cx="80772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r" fontAlgn="auto">
              <a:spcBef>
                <a:spcPts val="0"/>
              </a:spcBef>
              <a:spcAft>
                <a:spcPts val="0"/>
              </a:spcAft>
              <a:defRPr sz="1000">
                <a:solidFill>
                  <a:schemeClr val="tx1">
                    <a:tint val="65000"/>
                  </a:schemeClr>
                </a:solidFill>
                <a:latin typeface="+mn-lt"/>
                <a:cs typeface="+mn-cs"/>
              </a:defRPr>
            </a:lvl1pPr>
            <a:extLst/>
          </a:lstStyle>
          <a:p>
            <a:pPr>
              <a:defRPr/>
            </a:pPr>
            <a:fld id="{3A69AF47-7B87-4C34-8E53-BF2FE3227257}" type="datetime1">
              <a:rPr lang="en-US"/>
              <a:pPr>
                <a:defRPr/>
              </a:pPr>
              <a:t>9/20/2015</a:t>
            </a:fld>
            <a:endParaRPr lang="en-US" dirty="0"/>
          </a:p>
        </p:txBody>
      </p:sp>
      <p:sp>
        <p:nvSpPr>
          <p:cNvPr id="6" name="Rectangle 6"/>
          <p:cNvSpPr>
            <a:spLocks noGrp="1"/>
          </p:cNvSpPr>
          <p:nvPr>
            <p:ph type="sldNum" sz="quarter" idx="4"/>
          </p:nvPr>
        </p:nvSpPr>
        <p:spPr>
          <a:xfrm>
            <a:off x="6503988" y="6473825"/>
            <a:ext cx="990600" cy="304800"/>
          </a:xfrm>
          <a:prstGeom prst="rect">
            <a:avLst/>
          </a:prstGeom>
        </p:spPr>
        <p:txBody>
          <a:bodyPr vert="horz" anchor="ctr"/>
          <a:lstStyle>
            <a:lvl1pPr algn="r" fontAlgn="auto">
              <a:spcBef>
                <a:spcPts val="0"/>
              </a:spcBef>
              <a:spcAft>
                <a:spcPts val="0"/>
              </a:spcAft>
              <a:defRPr sz="1000">
                <a:latin typeface="+mn-lt"/>
                <a:cs typeface="+mn-cs"/>
              </a:defRPr>
            </a:lvl1pPr>
            <a:extLst/>
          </a:lstStyle>
          <a:p>
            <a:pPr>
              <a:defRPr/>
            </a:pPr>
            <a:fld id="{AAD5EFD2-7201-4883-B3A1-0D9079039290}" type="slidenum">
              <a:rPr lang="en-US"/>
              <a:pPr>
                <a:defRPr/>
              </a:pPr>
              <a:t>‹#›</a:t>
            </a:fld>
            <a:endParaRPr lang="en-US"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fontAlgn="auto">
              <a:spcBef>
                <a:spcPts val="0"/>
              </a:spcBef>
              <a:spcAft>
                <a:spcPts val="0"/>
              </a:spcAft>
              <a:defRPr sz="1000">
                <a:solidFill>
                  <a:sysClr val="windowText" lastClr="000000"/>
                </a:solidFill>
                <a:latin typeface="+mn-lt"/>
                <a:cs typeface="+mn-cs"/>
              </a:defRPr>
            </a:lvl1pPr>
            <a:extLst/>
          </a:lstStyle>
          <a:p>
            <a:pPr>
              <a:defRPr/>
            </a:pPr>
            <a:r>
              <a:rPr lang="en-US"/>
              <a:t>CDBA National</a:t>
            </a:r>
          </a:p>
        </p:txBody>
      </p:sp>
      <p:pic>
        <p:nvPicPr>
          <p:cNvPr id="1033" name="Picture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3850" y="6005513"/>
            <a:ext cx="8699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524750" y="6005513"/>
            <a:ext cx="8699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4" r:id="rId16"/>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2400" cap="small">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Calibri" pitchFamily="34" charset="0"/>
        </a:defRPr>
      </a:lvl2pPr>
      <a:lvl3pPr algn="l" rtl="0" eaLnBrk="1" fontAlgn="base" hangingPunct="1">
        <a:spcBef>
          <a:spcPct val="0"/>
        </a:spcBef>
        <a:spcAft>
          <a:spcPct val="0"/>
        </a:spcAft>
        <a:defRPr sz="2400">
          <a:solidFill>
            <a:schemeClr val="bg1"/>
          </a:solidFill>
          <a:latin typeface="Calibri" pitchFamily="34" charset="0"/>
        </a:defRPr>
      </a:lvl3pPr>
      <a:lvl4pPr algn="l" rtl="0" eaLnBrk="1" fontAlgn="base" hangingPunct="1">
        <a:spcBef>
          <a:spcPct val="0"/>
        </a:spcBef>
        <a:spcAft>
          <a:spcPct val="0"/>
        </a:spcAft>
        <a:defRPr sz="2400">
          <a:solidFill>
            <a:schemeClr val="bg1"/>
          </a:solidFill>
          <a:latin typeface="Calibri" pitchFamily="34" charset="0"/>
        </a:defRPr>
      </a:lvl4pPr>
      <a:lvl5pPr algn="l" rtl="0" eaLnBrk="1" fontAlgn="base" hangingPunct="1">
        <a:spcBef>
          <a:spcPct val="0"/>
        </a:spcBef>
        <a:spcAft>
          <a:spcPct val="0"/>
        </a:spcAft>
        <a:defRPr sz="2400">
          <a:solidFill>
            <a:schemeClr val="bg1"/>
          </a:solidFill>
          <a:latin typeface="Calibri" pitchFamily="34" charset="0"/>
        </a:defRPr>
      </a:lvl5pPr>
      <a:lvl6pPr marL="457200" algn="l" rtl="0" eaLnBrk="1" fontAlgn="base" hangingPunct="1">
        <a:spcBef>
          <a:spcPct val="0"/>
        </a:spcBef>
        <a:spcAft>
          <a:spcPct val="0"/>
        </a:spcAft>
        <a:defRPr sz="2400">
          <a:solidFill>
            <a:schemeClr val="bg1"/>
          </a:solidFill>
          <a:latin typeface="Calibri" pitchFamily="34" charset="0"/>
        </a:defRPr>
      </a:lvl6pPr>
      <a:lvl7pPr marL="914400" algn="l" rtl="0" eaLnBrk="1" fontAlgn="base" hangingPunct="1">
        <a:spcBef>
          <a:spcPct val="0"/>
        </a:spcBef>
        <a:spcAft>
          <a:spcPct val="0"/>
        </a:spcAft>
        <a:defRPr sz="2400">
          <a:solidFill>
            <a:schemeClr val="bg1"/>
          </a:solidFill>
          <a:latin typeface="Calibri" pitchFamily="34" charset="0"/>
        </a:defRPr>
      </a:lvl7pPr>
      <a:lvl8pPr marL="1371600" algn="l" rtl="0" eaLnBrk="1" fontAlgn="base" hangingPunct="1">
        <a:spcBef>
          <a:spcPct val="0"/>
        </a:spcBef>
        <a:spcAft>
          <a:spcPct val="0"/>
        </a:spcAft>
        <a:defRPr sz="2400">
          <a:solidFill>
            <a:schemeClr val="bg1"/>
          </a:solidFill>
          <a:latin typeface="Calibri" pitchFamily="34" charset="0"/>
        </a:defRPr>
      </a:lvl8pPr>
      <a:lvl9pPr marL="1828800" algn="l" rtl="0" eaLnBrk="1" fontAlgn="base" hangingPunct="1">
        <a:spcBef>
          <a:spcPct val="0"/>
        </a:spcBef>
        <a:spcAft>
          <a:spcPct val="0"/>
        </a:spcAft>
        <a:defRPr sz="2400">
          <a:solidFill>
            <a:schemeClr val="bg1"/>
          </a:solidFill>
          <a:latin typeface="Calibri" pitchFamily="34" charset="0"/>
        </a:defRPr>
      </a:lvl9pPr>
      <a:extLst/>
    </p:titleStyle>
    <p:bodyStyle>
      <a:lvl1pPr marL="342900" indent="-342900" algn="l" rtl="0" eaLnBrk="1" fontAlgn="base" hangingPunct="1">
        <a:spcBef>
          <a:spcPct val="20000"/>
        </a:spcBef>
        <a:spcAft>
          <a:spcPct val="0"/>
        </a:spcAft>
        <a:defRPr sz="1100">
          <a:solidFill>
            <a:schemeClr val="tx1"/>
          </a:solidFill>
          <a:latin typeface="+mn-lt"/>
          <a:ea typeface="+mn-ea"/>
          <a:cs typeface="+mn-cs"/>
        </a:defRPr>
      </a:lvl1pPr>
      <a:lvl2pPr marL="742950" indent="-285750" algn="l" rtl="0" eaLnBrk="1" fontAlgn="base" hangingPunct="1">
        <a:spcBef>
          <a:spcPct val="20000"/>
        </a:spcBef>
        <a:spcAft>
          <a:spcPct val="0"/>
        </a:spcAft>
        <a:defRPr sz="1100">
          <a:solidFill>
            <a:schemeClr val="tx1"/>
          </a:solidFill>
          <a:latin typeface="+mn-lt"/>
          <a:ea typeface="+mn-ea"/>
          <a:cs typeface="+mn-cs"/>
        </a:defRPr>
      </a:lvl2pPr>
      <a:lvl3pPr marL="1143000" indent="-228600" algn="l" rtl="0" eaLnBrk="1" fontAlgn="base" hangingPunct="1">
        <a:spcBef>
          <a:spcPct val="20000"/>
        </a:spcBef>
        <a:spcAft>
          <a:spcPct val="0"/>
        </a:spcAft>
        <a:defRPr sz="1100">
          <a:solidFill>
            <a:schemeClr val="tx1"/>
          </a:solidFill>
          <a:latin typeface="+mn-lt"/>
          <a:ea typeface="+mn-ea"/>
          <a:cs typeface="+mn-cs"/>
        </a:defRPr>
      </a:lvl3pPr>
      <a:lvl4pPr marL="1600200" indent="-228600" algn="l" rtl="0" eaLnBrk="1" fontAlgn="base" hangingPunct="1">
        <a:spcBef>
          <a:spcPct val="20000"/>
        </a:spcBef>
        <a:spcAft>
          <a:spcPct val="0"/>
        </a:spcAft>
        <a:defRPr sz="1100">
          <a:solidFill>
            <a:schemeClr val="tx1"/>
          </a:solidFill>
          <a:latin typeface="+mn-lt"/>
          <a:ea typeface="+mn-ea"/>
          <a:cs typeface="+mn-cs"/>
        </a:defRPr>
      </a:lvl4pPr>
      <a:lvl5pPr marL="2057400" indent="-228600" algn="l" rtl="0" eaLnBrk="1" fontAlgn="base" hangingPunct="1">
        <a:spcBef>
          <a:spcPct val="20000"/>
        </a:spcBef>
        <a:spcAft>
          <a:spcPct val="0"/>
        </a:spcAft>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_ftnref3"/><Relationship Id="rId4" Type="http://schemas.openxmlformats.org/officeDocument/2006/relationships/hyperlink" Target="#_ftnref2"/></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228600" y="4005064"/>
            <a:ext cx="8663880" cy="643136"/>
          </a:xfrm>
        </p:spPr>
        <p:txBody>
          <a:bodyPr>
            <a:normAutofit fontScale="90000"/>
          </a:bodyPr>
          <a:lstStyle>
            <a:extLst/>
          </a:lstStyle>
          <a:p>
            <a:r>
              <a:rPr lang="en-CA" dirty="0"/>
              <a:t>Manifestations of Congenital Rubella Syndrome in </a:t>
            </a:r>
            <a:r>
              <a:rPr lang="en-CA" dirty="0" smtClean="0"/>
              <a:t>Canada:</a:t>
            </a:r>
            <a:br>
              <a:rPr lang="en-CA" dirty="0" smtClean="0"/>
            </a:br>
            <a:r>
              <a:rPr lang="en-CA" dirty="0" smtClean="0"/>
              <a:t>A </a:t>
            </a:r>
            <a:r>
              <a:rPr lang="en-CA" dirty="0"/>
              <a:t>Follow-Up Study</a:t>
            </a:r>
          </a:p>
        </p:txBody>
      </p:sp>
      <p:sp>
        <p:nvSpPr>
          <p:cNvPr id="6147" name="Rectangle 3"/>
          <p:cNvSpPr>
            <a:spLocks noGrp="1"/>
          </p:cNvSpPr>
          <p:nvPr>
            <p:ph type="subTitle" idx="1"/>
          </p:nvPr>
        </p:nvSpPr>
        <p:spPr>
          <a:xfrm>
            <a:off x="228600" y="4705350"/>
            <a:ext cx="7799388" cy="811213"/>
          </a:xfrm>
        </p:spPr>
        <p:txBody>
          <a:bodyPr>
            <a:normAutofit/>
          </a:bodyPr>
          <a:lstStyle/>
          <a:p>
            <a:r>
              <a:rPr lang="en-CA" sz="1800" dirty="0">
                <a:solidFill>
                  <a:schemeClr val="tx1"/>
                </a:solidFill>
              </a:rPr>
              <a:t>Stan Munroe: Project Leader</a:t>
            </a:r>
          </a:p>
          <a:p>
            <a:r>
              <a:rPr lang="en-CA" sz="1800" dirty="0">
                <a:solidFill>
                  <a:schemeClr val="tx1"/>
                </a:solidFill>
              </a:rPr>
              <a:t>Canadian Deafblind </a:t>
            </a:r>
            <a:r>
              <a:rPr lang="en-CA" sz="1800" dirty="0" smtClean="0">
                <a:solidFill>
                  <a:schemeClr val="tx1"/>
                </a:solidFill>
              </a:rPr>
              <a:t>Association</a:t>
            </a:r>
            <a:endParaRPr lang="en-CA" sz="1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0"/>
          <p:cNvSpPr/>
          <p:nvPr/>
        </p:nvSpPr>
        <p:spPr>
          <a:xfrm>
            <a:off x="8610600" y="0"/>
            <a:ext cx="533400" cy="6858000"/>
          </a:xfrm>
          <a:prstGeom prst="rect">
            <a:avLst/>
          </a:prstGeom>
          <a:solidFill>
            <a:schemeClr val="tx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6" name="Rectangle 3"/>
          <p:cNvSpPr>
            <a:spLocks noGrp="1"/>
          </p:cNvSpPr>
          <p:nvPr>
            <p:ph type="body" sz="quarter" idx="16"/>
          </p:nvPr>
        </p:nvSpPr>
        <p:spPr>
          <a:xfrm>
            <a:off x="4412592" y="511805"/>
            <a:ext cx="3962400" cy="228600"/>
          </a:xfrm>
        </p:spPr>
        <p:txBody>
          <a:bodyPr>
            <a:normAutofit fontScale="92500" lnSpcReduction="10000"/>
          </a:bodyPr>
          <a:lstStyle>
            <a:extLst/>
          </a:lstStyle>
          <a:p>
            <a:pPr marL="0" indent="0" eaLnBrk="1" fontAlgn="auto" hangingPunct="1">
              <a:spcAft>
                <a:spcPts val="0"/>
              </a:spcAft>
              <a:defRPr/>
            </a:pPr>
            <a:r>
              <a:rPr lang="en-US" dirty="0" smtClean="0"/>
              <a:t>Glaucoma</a:t>
            </a:r>
            <a:endParaRPr lang="en-US" dirty="0"/>
          </a:p>
        </p:txBody>
      </p:sp>
      <p:sp>
        <p:nvSpPr>
          <p:cNvPr id="30" name="Rectangle 5"/>
          <p:cNvSpPr>
            <a:spLocks noGrp="1"/>
          </p:cNvSpPr>
          <p:nvPr>
            <p:ph type="body" sz="quarter" idx="13"/>
          </p:nvPr>
        </p:nvSpPr>
        <p:spPr>
          <a:xfrm>
            <a:off x="323528" y="980728"/>
            <a:ext cx="3965575" cy="228600"/>
          </a:xfrm>
        </p:spPr>
        <p:txBody>
          <a:bodyPr>
            <a:normAutofit fontScale="92500" lnSpcReduction="10000"/>
          </a:bodyPr>
          <a:lstStyle>
            <a:extLst/>
          </a:lstStyle>
          <a:p>
            <a:pPr marL="0" indent="0" fontAlgn="auto">
              <a:spcAft>
                <a:spcPts val="0"/>
              </a:spcAft>
              <a:defRPr/>
            </a:pPr>
            <a:r>
              <a:rPr lang="en-US" dirty="0"/>
              <a:t>Age reported of onset of cataracts/or surgery</a:t>
            </a:r>
          </a:p>
        </p:txBody>
      </p:sp>
      <p:graphicFrame>
        <p:nvGraphicFramePr>
          <p:cNvPr id="8" name="Content Placeholder 7"/>
          <p:cNvGraphicFramePr>
            <a:graphicFrameLocks noGrp="1"/>
          </p:cNvGraphicFramePr>
          <p:nvPr>
            <p:ph sz="quarter" idx="19"/>
            <p:extLst>
              <p:ext uri="{D42A27DB-BD31-4B8C-83A1-F6EECF244321}">
                <p14:modId xmlns:p14="http://schemas.microsoft.com/office/powerpoint/2010/main" val="4282811547"/>
              </p:ext>
            </p:extLst>
          </p:nvPr>
        </p:nvGraphicFramePr>
        <p:xfrm>
          <a:off x="4416425" y="4149079"/>
          <a:ext cx="3965576" cy="1800200"/>
        </p:xfrm>
        <a:graphic>
          <a:graphicData uri="http://schemas.openxmlformats.org/drawingml/2006/table">
            <a:tbl>
              <a:tblPr>
                <a:tableStyleId>{B301B821-A1FF-4177-AEE7-76D212191A09}</a:tableStyleId>
              </a:tblPr>
              <a:tblGrid>
                <a:gridCol w="1094151"/>
                <a:gridCol w="478571"/>
                <a:gridCol w="547076"/>
                <a:gridCol w="342043"/>
                <a:gridCol w="273538"/>
                <a:gridCol w="410066"/>
                <a:gridCol w="273538"/>
                <a:gridCol w="273538"/>
                <a:gridCol w="273055"/>
              </a:tblGrid>
              <a:tr h="420599">
                <a:tc>
                  <a:txBody>
                    <a:bodyPr/>
                    <a:lstStyle/>
                    <a:p>
                      <a:pPr marL="0" marR="0" algn="ctr">
                        <a:lnSpc>
                          <a:spcPct val="115000"/>
                        </a:lnSpc>
                        <a:spcBef>
                          <a:spcPts val="0"/>
                        </a:spcBef>
                        <a:spcAft>
                          <a:spcPts val="0"/>
                        </a:spcAft>
                      </a:pPr>
                      <a:r>
                        <a:rPr lang="en-US" sz="900">
                          <a:effectLst/>
                        </a:rPr>
                        <a:t>Corneal Damage</a:t>
                      </a:r>
                      <a:endParaRPr lang="en-CA" sz="800">
                        <a:effectLst/>
                      </a:endParaRPr>
                    </a:p>
                    <a:p>
                      <a:pPr marL="0" marR="0" algn="ctr">
                        <a:lnSpc>
                          <a:spcPct val="115000"/>
                        </a:lnSpc>
                        <a:spcBef>
                          <a:spcPts val="0"/>
                        </a:spcBef>
                        <a:spcAft>
                          <a:spcPts val="0"/>
                        </a:spcAft>
                      </a:pPr>
                      <a:r>
                        <a:rPr lang="en-US" sz="800">
                          <a:effectLst/>
                        </a:rPr>
                        <a:t>n = 42</a:t>
                      </a:r>
                      <a:endParaRPr lang="en-CA" sz="800">
                        <a:effectLst/>
                        <a:latin typeface="Times New Roman"/>
                        <a:ea typeface="Times New Roman"/>
                      </a:endParaRPr>
                    </a:p>
                  </a:txBody>
                  <a:tcPr marL="29911" marR="29911" marT="0" marB="0" anchor="ctr"/>
                </a:tc>
                <a:tc>
                  <a:txBody>
                    <a:bodyPr/>
                    <a:lstStyle/>
                    <a:p>
                      <a:pPr marL="0" marR="0" algn="ctr">
                        <a:lnSpc>
                          <a:spcPct val="115000"/>
                        </a:lnSpc>
                        <a:spcBef>
                          <a:spcPts val="0"/>
                        </a:spcBef>
                        <a:spcAft>
                          <a:spcPts val="0"/>
                        </a:spcAft>
                      </a:pPr>
                      <a:r>
                        <a:rPr lang="en-US" sz="800">
                          <a:effectLst/>
                        </a:rPr>
                        <a:t>Yes</a:t>
                      </a:r>
                      <a:endParaRPr lang="en-CA" sz="800">
                        <a:effectLst/>
                        <a:latin typeface="Times New Roman"/>
                        <a:ea typeface="Times New Roman"/>
                      </a:endParaRPr>
                    </a:p>
                  </a:txBody>
                  <a:tcPr marL="29911" marR="29911" marT="0" marB="0" anchor="ctr"/>
                </a:tc>
                <a:tc>
                  <a:txBody>
                    <a:bodyPr/>
                    <a:lstStyle/>
                    <a:p>
                      <a:pPr marL="0" marR="0" algn="ctr">
                        <a:lnSpc>
                          <a:spcPct val="115000"/>
                        </a:lnSpc>
                        <a:spcBef>
                          <a:spcPts val="0"/>
                        </a:spcBef>
                        <a:spcAft>
                          <a:spcPts val="0"/>
                        </a:spcAft>
                      </a:pPr>
                      <a:r>
                        <a:rPr lang="en-US" sz="800">
                          <a:effectLst/>
                        </a:rPr>
                        <a:t>Unknown</a:t>
                      </a:r>
                      <a:endParaRPr lang="en-CA" sz="800">
                        <a:effectLst/>
                        <a:latin typeface="Times New Roman"/>
                        <a:ea typeface="Times New Roman"/>
                      </a:endParaRPr>
                    </a:p>
                  </a:txBody>
                  <a:tcPr marL="29911" marR="29911" marT="0" marB="0" anchor="ctr"/>
                </a:tc>
                <a:tc>
                  <a:txBody>
                    <a:bodyPr/>
                    <a:lstStyle/>
                    <a:p>
                      <a:pPr marL="0" marR="0" algn="ctr">
                        <a:lnSpc>
                          <a:spcPct val="115000"/>
                        </a:lnSpc>
                        <a:spcBef>
                          <a:spcPts val="0"/>
                        </a:spcBef>
                        <a:spcAft>
                          <a:spcPts val="0"/>
                        </a:spcAft>
                      </a:pPr>
                      <a:r>
                        <a:rPr lang="en-US" sz="800">
                          <a:effectLst/>
                        </a:rPr>
                        <a:t>Birth</a:t>
                      </a:r>
                      <a:endParaRPr lang="en-CA" sz="800">
                        <a:effectLst/>
                        <a:latin typeface="Times New Roman"/>
                        <a:ea typeface="Times New Roman"/>
                      </a:endParaRPr>
                    </a:p>
                  </a:txBody>
                  <a:tcPr marL="29911" marR="29911" marT="0" marB="0" anchor="ctr"/>
                </a:tc>
                <a:tc>
                  <a:txBody>
                    <a:bodyPr/>
                    <a:lstStyle/>
                    <a:p>
                      <a:pPr marL="0" marR="0" algn="ctr">
                        <a:lnSpc>
                          <a:spcPct val="115000"/>
                        </a:lnSpc>
                        <a:spcBef>
                          <a:spcPts val="0"/>
                        </a:spcBef>
                        <a:spcAft>
                          <a:spcPts val="0"/>
                        </a:spcAft>
                      </a:pPr>
                      <a:r>
                        <a:rPr lang="en-US" sz="800">
                          <a:effectLst/>
                        </a:rPr>
                        <a:t>Age</a:t>
                      </a:r>
                      <a:endParaRPr lang="en-CA" sz="800">
                        <a:effectLst/>
                      </a:endParaRPr>
                    </a:p>
                    <a:p>
                      <a:pPr marL="0" marR="0" algn="ctr">
                        <a:lnSpc>
                          <a:spcPct val="115000"/>
                        </a:lnSpc>
                        <a:spcBef>
                          <a:spcPts val="0"/>
                        </a:spcBef>
                        <a:spcAft>
                          <a:spcPts val="0"/>
                        </a:spcAft>
                      </a:pPr>
                      <a:r>
                        <a:rPr lang="en-US" sz="800">
                          <a:effectLst/>
                        </a:rPr>
                        <a:t>3-12</a:t>
                      </a:r>
                      <a:endParaRPr lang="en-CA" sz="800">
                        <a:effectLst/>
                        <a:latin typeface="Times New Roman"/>
                        <a:ea typeface="Times New Roman"/>
                      </a:endParaRPr>
                    </a:p>
                  </a:txBody>
                  <a:tcPr marL="29911" marR="29911" marT="0" marB="0" anchor="ctr"/>
                </a:tc>
                <a:tc>
                  <a:txBody>
                    <a:bodyPr/>
                    <a:lstStyle/>
                    <a:p>
                      <a:pPr marL="0" marR="0" algn="ctr">
                        <a:lnSpc>
                          <a:spcPct val="115000"/>
                        </a:lnSpc>
                        <a:spcBef>
                          <a:spcPts val="0"/>
                        </a:spcBef>
                        <a:spcAft>
                          <a:spcPts val="0"/>
                        </a:spcAft>
                      </a:pPr>
                      <a:r>
                        <a:rPr lang="en-US" sz="800">
                          <a:effectLst/>
                        </a:rPr>
                        <a:t>Teens</a:t>
                      </a:r>
                      <a:endParaRPr lang="en-CA" sz="800">
                        <a:effectLst/>
                        <a:latin typeface="Times New Roman"/>
                        <a:ea typeface="Times New Roman"/>
                      </a:endParaRPr>
                    </a:p>
                  </a:txBody>
                  <a:tcPr marL="29911" marR="29911" marT="0" marB="0" anchor="ctr"/>
                </a:tc>
                <a:tc>
                  <a:txBody>
                    <a:bodyPr/>
                    <a:lstStyle/>
                    <a:p>
                      <a:pPr marL="0" marR="0" algn="ctr">
                        <a:lnSpc>
                          <a:spcPct val="115000"/>
                        </a:lnSpc>
                        <a:spcBef>
                          <a:spcPts val="0"/>
                        </a:spcBef>
                        <a:spcAft>
                          <a:spcPts val="0"/>
                        </a:spcAft>
                      </a:pPr>
                      <a:r>
                        <a:rPr lang="en-US" sz="800">
                          <a:effectLst/>
                        </a:rPr>
                        <a:t>20’s</a:t>
                      </a:r>
                      <a:endParaRPr lang="en-CA" sz="800">
                        <a:effectLst/>
                        <a:latin typeface="Times New Roman"/>
                        <a:ea typeface="Times New Roman"/>
                      </a:endParaRPr>
                    </a:p>
                  </a:txBody>
                  <a:tcPr marL="29911" marR="29911" marT="0" marB="0" anchor="ctr"/>
                </a:tc>
                <a:tc>
                  <a:txBody>
                    <a:bodyPr/>
                    <a:lstStyle/>
                    <a:p>
                      <a:pPr marL="0" marR="0" algn="ctr">
                        <a:lnSpc>
                          <a:spcPct val="115000"/>
                        </a:lnSpc>
                        <a:spcBef>
                          <a:spcPts val="0"/>
                        </a:spcBef>
                        <a:spcAft>
                          <a:spcPts val="0"/>
                        </a:spcAft>
                      </a:pPr>
                      <a:r>
                        <a:rPr lang="en-US" sz="800">
                          <a:effectLst/>
                        </a:rPr>
                        <a:t>30’s</a:t>
                      </a:r>
                      <a:endParaRPr lang="en-CA" sz="800">
                        <a:effectLst/>
                        <a:latin typeface="Times New Roman"/>
                        <a:ea typeface="Times New Roman"/>
                      </a:endParaRPr>
                    </a:p>
                  </a:txBody>
                  <a:tcPr marL="29911" marR="29911" marT="0" marB="0" anchor="ctr"/>
                </a:tc>
                <a:tc>
                  <a:txBody>
                    <a:bodyPr/>
                    <a:lstStyle/>
                    <a:p>
                      <a:pPr marL="0" marR="0" algn="ctr">
                        <a:lnSpc>
                          <a:spcPct val="115000"/>
                        </a:lnSpc>
                        <a:spcBef>
                          <a:spcPts val="0"/>
                        </a:spcBef>
                        <a:spcAft>
                          <a:spcPts val="0"/>
                        </a:spcAft>
                      </a:pPr>
                      <a:r>
                        <a:rPr lang="en-US" sz="800">
                          <a:effectLst/>
                        </a:rPr>
                        <a:t>40’s</a:t>
                      </a:r>
                      <a:endParaRPr lang="en-CA" sz="800">
                        <a:effectLst/>
                        <a:latin typeface="Times New Roman"/>
                        <a:ea typeface="Times New Roman"/>
                      </a:endParaRPr>
                    </a:p>
                  </a:txBody>
                  <a:tcPr marL="29911" marR="29911" marT="0" marB="0" anchor="ctr"/>
                </a:tc>
              </a:tr>
              <a:tr h="402312">
                <a:tc>
                  <a:txBody>
                    <a:bodyPr/>
                    <a:lstStyle/>
                    <a:p>
                      <a:pPr marL="0" marR="0">
                        <a:lnSpc>
                          <a:spcPct val="115000"/>
                        </a:lnSpc>
                        <a:spcBef>
                          <a:spcPts val="0"/>
                        </a:spcBef>
                        <a:spcAft>
                          <a:spcPts val="0"/>
                        </a:spcAft>
                      </a:pPr>
                      <a:r>
                        <a:rPr lang="en-US" sz="800">
                          <a:effectLst/>
                        </a:rPr>
                        <a:t>Corneal Problems reported</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12</a:t>
                      </a:r>
                      <a:endParaRPr lang="en-CA" sz="800">
                        <a:effectLst/>
                      </a:endParaRPr>
                    </a:p>
                    <a:p>
                      <a:pPr marL="0" marR="0">
                        <a:lnSpc>
                          <a:spcPct val="115000"/>
                        </a:lnSpc>
                        <a:spcBef>
                          <a:spcPts val="0"/>
                        </a:spcBef>
                        <a:spcAft>
                          <a:spcPts val="0"/>
                        </a:spcAft>
                      </a:pPr>
                      <a:r>
                        <a:rPr lang="en-US" sz="800">
                          <a:effectLst/>
                        </a:rPr>
                        <a:t>(28.6%)</a:t>
                      </a:r>
                      <a:endParaRPr lang="en-CA" sz="800">
                        <a:effectLst/>
                        <a:latin typeface="Times New Roman"/>
                        <a:ea typeface="Times New Roman"/>
                      </a:endParaRPr>
                    </a:p>
                  </a:txBody>
                  <a:tcPr marL="29911" marR="29911" marT="0" marB="0"/>
                </a:tc>
                <a:tc>
                  <a:txBody>
                    <a:bodyPr/>
                    <a:lstStyle/>
                    <a:p>
                      <a:pPr marL="0" marR="0" algn="ctr">
                        <a:lnSpc>
                          <a:spcPct val="115000"/>
                        </a:lnSpc>
                        <a:spcBef>
                          <a:spcPts val="0"/>
                        </a:spcBef>
                        <a:spcAft>
                          <a:spcPts val="1000"/>
                        </a:spcAft>
                      </a:pPr>
                      <a:r>
                        <a:rPr lang="en-US" sz="800">
                          <a:effectLst/>
                        </a:rPr>
                        <a:t>5</a:t>
                      </a:r>
                      <a:endParaRPr lang="en-CA" sz="800">
                        <a:effectLst/>
                        <a:latin typeface="Times New Roman"/>
                        <a:ea typeface="Times New Roman"/>
                      </a:endParaRPr>
                    </a:p>
                  </a:txBody>
                  <a:tcPr marL="29911" marR="29911" marT="0" marB="0"/>
                </a:tc>
                <a:tc>
                  <a:txBody>
                    <a:bodyPr/>
                    <a:lstStyle/>
                    <a:p>
                      <a:pPr marL="0" marR="0" algn="ctr">
                        <a:lnSpc>
                          <a:spcPct val="115000"/>
                        </a:lnSpc>
                        <a:spcBef>
                          <a:spcPts val="0"/>
                        </a:spcBef>
                        <a:spcAft>
                          <a:spcPts val="1000"/>
                        </a:spcAft>
                      </a:pPr>
                      <a:r>
                        <a:rPr lang="en-US" sz="800">
                          <a:effectLst/>
                        </a:rPr>
                        <a:t>1</a:t>
                      </a:r>
                      <a:endParaRPr lang="en-CA" sz="800">
                        <a:effectLst/>
                        <a:latin typeface="Times New Roman"/>
                        <a:ea typeface="Times New Roman"/>
                      </a:endParaRPr>
                    </a:p>
                  </a:txBody>
                  <a:tcPr marL="29911" marR="29911" marT="0" marB="0"/>
                </a:tc>
                <a:tc>
                  <a:txBody>
                    <a:bodyPr/>
                    <a:lstStyle/>
                    <a:p>
                      <a:pPr marL="0" marR="0" algn="ctr">
                        <a:lnSpc>
                          <a:spcPct val="115000"/>
                        </a:lnSpc>
                        <a:spcBef>
                          <a:spcPts val="0"/>
                        </a:spcBef>
                        <a:spcAft>
                          <a:spcPts val="1000"/>
                        </a:spcAft>
                      </a:pPr>
                      <a:r>
                        <a:rPr lang="en-US" sz="800">
                          <a:effectLst/>
                        </a:rPr>
                        <a:t>2</a:t>
                      </a:r>
                      <a:endParaRPr lang="en-CA" sz="800">
                        <a:effectLst/>
                        <a:latin typeface="Times New Roman"/>
                        <a:ea typeface="Times New Roman"/>
                      </a:endParaRPr>
                    </a:p>
                  </a:txBody>
                  <a:tcPr marL="29911" marR="29911" marT="0" marB="0"/>
                </a:tc>
                <a:tc>
                  <a:txBody>
                    <a:bodyPr/>
                    <a:lstStyle/>
                    <a:p>
                      <a:pPr marL="0" marR="0" algn="ctr">
                        <a:lnSpc>
                          <a:spcPct val="115000"/>
                        </a:lnSpc>
                        <a:spcBef>
                          <a:spcPts val="0"/>
                        </a:spcBef>
                        <a:spcAft>
                          <a:spcPts val="1000"/>
                        </a:spcAft>
                      </a:pPr>
                      <a:r>
                        <a:rPr lang="en-US" sz="800">
                          <a:effectLst/>
                        </a:rPr>
                        <a:t>1</a:t>
                      </a:r>
                      <a:endParaRPr lang="en-CA" sz="800">
                        <a:effectLst/>
                        <a:latin typeface="Times New Roman"/>
                        <a:ea typeface="Times New Roman"/>
                      </a:endParaRPr>
                    </a:p>
                  </a:txBody>
                  <a:tcPr marL="29911" marR="29911" marT="0" marB="0"/>
                </a:tc>
                <a:tc>
                  <a:txBody>
                    <a:bodyPr/>
                    <a:lstStyle/>
                    <a:p>
                      <a:pPr marL="0" marR="0" algn="ctr">
                        <a:lnSpc>
                          <a:spcPct val="115000"/>
                        </a:lnSpc>
                        <a:spcBef>
                          <a:spcPts val="0"/>
                        </a:spcBef>
                        <a:spcAft>
                          <a:spcPts val="1000"/>
                        </a:spcAft>
                      </a:pPr>
                      <a:r>
                        <a:rPr lang="en-US" sz="800">
                          <a:effectLst/>
                        </a:rPr>
                        <a:t>1</a:t>
                      </a:r>
                      <a:endParaRPr lang="en-CA" sz="800">
                        <a:effectLst/>
                        <a:latin typeface="Times New Roman"/>
                        <a:ea typeface="Times New Roman"/>
                      </a:endParaRPr>
                    </a:p>
                  </a:txBody>
                  <a:tcPr marL="29911" marR="29911" marT="0" marB="0"/>
                </a:tc>
                <a:tc>
                  <a:txBody>
                    <a:bodyPr/>
                    <a:lstStyle/>
                    <a:p>
                      <a:pPr marL="0" marR="0" algn="ctr">
                        <a:lnSpc>
                          <a:spcPct val="115000"/>
                        </a:lnSpc>
                        <a:spcBef>
                          <a:spcPts val="0"/>
                        </a:spcBef>
                        <a:spcAft>
                          <a:spcPts val="1000"/>
                        </a:spcAft>
                      </a:pPr>
                      <a:r>
                        <a:rPr lang="en-US" sz="800">
                          <a:effectLst/>
                        </a:rPr>
                        <a:t>1</a:t>
                      </a:r>
                      <a:endParaRPr lang="en-CA" sz="800">
                        <a:effectLst/>
                        <a:latin typeface="Times New Roman"/>
                        <a:ea typeface="Times New Roman"/>
                      </a:endParaRPr>
                    </a:p>
                  </a:txBody>
                  <a:tcPr marL="29911" marR="29911" marT="0" marB="0"/>
                </a:tc>
                <a:tc>
                  <a:txBody>
                    <a:bodyPr/>
                    <a:lstStyle/>
                    <a:p>
                      <a:pPr marL="0" marR="0" algn="ctr">
                        <a:lnSpc>
                          <a:spcPct val="115000"/>
                        </a:lnSpc>
                        <a:spcBef>
                          <a:spcPts val="0"/>
                        </a:spcBef>
                        <a:spcAft>
                          <a:spcPts val="1000"/>
                        </a:spcAft>
                      </a:pPr>
                      <a:r>
                        <a:rPr lang="en-US" sz="800">
                          <a:effectLst/>
                        </a:rPr>
                        <a:t>1</a:t>
                      </a:r>
                      <a:endParaRPr lang="en-CA" sz="800">
                        <a:effectLst/>
                        <a:latin typeface="Times New Roman"/>
                        <a:ea typeface="Times New Roman"/>
                      </a:endParaRPr>
                    </a:p>
                  </a:txBody>
                  <a:tcPr marL="29911" marR="29911" marT="0" marB="0"/>
                </a:tc>
              </a:tr>
              <a:tr h="481688">
                <a:tc>
                  <a:txBody>
                    <a:bodyPr/>
                    <a:lstStyle/>
                    <a:p>
                      <a:pPr marL="0" marR="0">
                        <a:lnSpc>
                          <a:spcPct val="115000"/>
                        </a:lnSpc>
                        <a:spcBef>
                          <a:spcPts val="0"/>
                        </a:spcBef>
                        <a:spcAft>
                          <a:spcPts val="0"/>
                        </a:spcAft>
                      </a:pPr>
                      <a:r>
                        <a:rPr lang="en-US" sz="800">
                          <a:effectLst/>
                        </a:rPr>
                        <a:t>Reported </a:t>
                      </a:r>
                      <a:endParaRPr lang="en-CA" sz="800">
                        <a:effectLst/>
                      </a:endParaRPr>
                    </a:p>
                    <a:p>
                      <a:pPr marL="0" marR="0">
                        <a:lnSpc>
                          <a:spcPct val="115000"/>
                        </a:lnSpc>
                        <a:spcBef>
                          <a:spcPts val="0"/>
                        </a:spcBef>
                        <a:spcAft>
                          <a:spcPts val="0"/>
                        </a:spcAft>
                      </a:pPr>
                      <a:r>
                        <a:rPr lang="en-US" sz="800">
                          <a:effectLst/>
                        </a:rPr>
                        <a:t>(one eye)</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6 </a:t>
                      </a:r>
                      <a:endParaRPr lang="en-CA" sz="800">
                        <a:effectLst/>
                      </a:endParaRPr>
                    </a:p>
                    <a:p>
                      <a:pPr marL="0" marR="0">
                        <a:lnSpc>
                          <a:spcPct val="115000"/>
                        </a:lnSpc>
                        <a:spcBef>
                          <a:spcPts val="0"/>
                        </a:spcBef>
                        <a:spcAft>
                          <a:spcPts val="0"/>
                        </a:spcAft>
                      </a:pPr>
                      <a:r>
                        <a:rPr lang="en-US" sz="800">
                          <a:effectLst/>
                        </a:rPr>
                        <a:t>(50%)</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0"/>
                        </a:spcAft>
                      </a:pPr>
                      <a:r>
                        <a:rPr lang="en-US" sz="800">
                          <a:effectLst/>
                        </a:rPr>
                        <a:t> </a:t>
                      </a:r>
                      <a:endParaRPr lang="en-CA" sz="800">
                        <a:effectLst/>
                        <a:latin typeface="Times New Roman"/>
                        <a:ea typeface="Times New Roman"/>
                      </a:endParaRPr>
                    </a:p>
                  </a:txBody>
                  <a:tcPr marL="29911" marR="29911" marT="0" marB="0"/>
                </a:tc>
              </a:tr>
              <a:tr h="495601">
                <a:tc>
                  <a:txBody>
                    <a:bodyPr/>
                    <a:lstStyle/>
                    <a:p>
                      <a:pPr marL="0" marR="0">
                        <a:lnSpc>
                          <a:spcPct val="115000"/>
                        </a:lnSpc>
                        <a:spcBef>
                          <a:spcPts val="0"/>
                        </a:spcBef>
                        <a:spcAft>
                          <a:spcPts val="1000"/>
                        </a:spcAft>
                      </a:pPr>
                      <a:r>
                        <a:rPr lang="en-US" sz="800">
                          <a:effectLst/>
                        </a:rPr>
                        <a:t>Reported           (both eyes)</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1000"/>
                        </a:spcAft>
                      </a:pPr>
                      <a:r>
                        <a:rPr lang="en-US" sz="800">
                          <a:effectLst/>
                        </a:rPr>
                        <a:t>6   (50%)</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100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100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100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100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100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1000"/>
                        </a:spcAft>
                      </a:pPr>
                      <a:r>
                        <a:rPr lang="en-US" sz="800">
                          <a:effectLst/>
                        </a:rPr>
                        <a:t> </a:t>
                      </a:r>
                      <a:endParaRPr lang="en-CA" sz="800">
                        <a:effectLst/>
                        <a:latin typeface="Times New Roman"/>
                        <a:ea typeface="Times New Roman"/>
                      </a:endParaRPr>
                    </a:p>
                  </a:txBody>
                  <a:tcPr marL="29911" marR="29911" marT="0" marB="0"/>
                </a:tc>
                <a:tc>
                  <a:txBody>
                    <a:bodyPr/>
                    <a:lstStyle/>
                    <a:p>
                      <a:pPr marL="0" marR="0">
                        <a:lnSpc>
                          <a:spcPct val="115000"/>
                        </a:lnSpc>
                        <a:spcBef>
                          <a:spcPts val="0"/>
                        </a:spcBef>
                        <a:spcAft>
                          <a:spcPts val="1000"/>
                        </a:spcAft>
                      </a:pPr>
                      <a:r>
                        <a:rPr lang="en-US" sz="800" dirty="0">
                          <a:effectLst/>
                        </a:rPr>
                        <a:t> </a:t>
                      </a:r>
                      <a:endParaRPr lang="en-CA" sz="800" dirty="0">
                        <a:effectLst/>
                        <a:latin typeface="Times New Roman"/>
                        <a:ea typeface="Times New Roman"/>
                      </a:endParaRPr>
                    </a:p>
                  </a:txBody>
                  <a:tcPr marL="29911" marR="29911" marT="0" marB="0"/>
                </a:tc>
              </a:tr>
            </a:tbl>
          </a:graphicData>
        </a:graphic>
      </p:graphicFrame>
      <p:sp>
        <p:nvSpPr>
          <p:cNvPr id="23" name="Rectangle 60"/>
          <p:cNvSpPr>
            <a:spLocks noGrp="1"/>
          </p:cNvSpPr>
          <p:nvPr>
            <p:ph type="body" sz="quarter" idx="18"/>
          </p:nvPr>
        </p:nvSpPr>
        <p:spPr>
          <a:xfrm>
            <a:off x="4412592" y="3861048"/>
            <a:ext cx="3965575" cy="228600"/>
          </a:xfrm>
        </p:spPr>
        <p:txBody>
          <a:bodyPr>
            <a:normAutofit fontScale="92500" lnSpcReduction="10000"/>
          </a:bodyPr>
          <a:lstStyle>
            <a:extLst/>
          </a:lstStyle>
          <a:p>
            <a:r>
              <a:rPr lang="en-CA" dirty="0"/>
              <a:t>Corneal Damage</a:t>
            </a:r>
          </a:p>
        </p:txBody>
      </p:sp>
      <p:sp>
        <p:nvSpPr>
          <p:cNvPr id="12"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13" name="TextBox 12"/>
          <p:cNvSpPr txBox="1"/>
          <p:nvPr/>
        </p:nvSpPr>
        <p:spPr>
          <a:xfrm>
            <a:off x="323528" y="188640"/>
            <a:ext cx="3888432" cy="646331"/>
          </a:xfrm>
          <a:prstGeom prst="rect">
            <a:avLst/>
          </a:prstGeom>
          <a:noFill/>
        </p:spPr>
        <p:txBody>
          <a:bodyPr wrap="square" rtlCol="0">
            <a:spAutoFit/>
          </a:bodyPr>
          <a:lstStyle/>
          <a:p>
            <a:r>
              <a:rPr lang="en-CA" b="1" dirty="0">
                <a:latin typeface="Copperplate Gothic Bold" panose="020E0705020206020404" pitchFamily="34" charset="0"/>
              </a:rPr>
              <a:t>Causes of Vision Loss</a:t>
            </a:r>
            <a:endParaRPr lang="en-CA" dirty="0">
              <a:latin typeface="Copperplate Gothic Bold" panose="020E0705020206020404" pitchFamily="34" charset="0"/>
            </a:endParaRPr>
          </a:p>
          <a:p>
            <a:r>
              <a:rPr lang="en-US" b="1" dirty="0" smtClean="0">
                <a:latin typeface="Copperplate Gothic Bold" panose="020E0705020206020404" pitchFamily="34" charset="0"/>
              </a:rPr>
              <a:t>Cataracts</a:t>
            </a:r>
            <a:endParaRPr lang="en-CA" dirty="0" smtClean="0">
              <a:effectLst/>
              <a:latin typeface="Copperplate Gothic Bold" panose="020E0705020206020404" pitchFamily="34" charset="0"/>
            </a:endParaRPr>
          </a:p>
        </p:txBody>
      </p:sp>
      <p:graphicFrame>
        <p:nvGraphicFramePr>
          <p:cNvPr id="4" name="Content Placeholder 3"/>
          <p:cNvGraphicFramePr>
            <a:graphicFrameLocks noGrp="1"/>
          </p:cNvGraphicFramePr>
          <p:nvPr>
            <p:ph sz="quarter" idx="15"/>
            <p:extLst>
              <p:ext uri="{D42A27DB-BD31-4B8C-83A1-F6EECF244321}">
                <p14:modId xmlns:p14="http://schemas.microsoft.com/office/powerpoint/2010/main" val="861083214"/>
              </p:ext>
            </p:extLst>
          </p:nvPr>
        </p:nvGraphicFramePr>
        <p:xfrm>
          <a:off x="304800" y="1268761"/>
          <a:ext cx="3962400" cy="3168351"/>
        </p:xfrm>
        <a:graphic>
          <a:graphicData uri="http://schemas.openxmlformats.org/drawingml/2006/table">
            <a:tbl>
              <a:tblPr>
                <a:tableStyleId>{B301B821-A1FF-4177-AEE7-76D212191A09}</a:tableStyleId>
              </a:tblPr>
              <a:tblGrid>
                <a:gridCol w="1266383"/>
                <a:gridCol w="462808"/>
                <a:gridCol w="575340"/>
                <a:gridCol w="506395"/>
                <a:gridCol w="503225"/>
                <a:gridCol w="648249"/>
              </a:tblGrid>
              <a:tr h="511244">
                <a:tc>
                  <a:txBody>
                    <a:bodyPr/>
                    <a:lstStyle/>
                    <a:p>
                      <a:pPr marL="0" marR="0" algn="ctr">
                        <a:lnSpc>
                          <a:spcPct val="115000"/>
                        </a:lnSpc>
                        <a:spcBef>
                          <a:spcPts val="0"/>
                        </a:spcBef>
                        <a:spcAft>
                          <a:spcPts val="0"/>
                        </a:spcAft>
                      </a:pPr>
                      <a:r>
                        <a:rPr lang="en-US" sz="600" dirty="0">
                          <a:effectLst/>
                        </a:rPr>
                        <a:t>Cataracts</a:t>
                      </a:r>
                      <a:endParaRPr lang="en-CA" sz="500" dirty="0">
                        <a:effectLst/>
                      </a:endParaRPr>
                    </a:p>
                    <a:p>
                      <a:pPr marL="0" marR="0" algn="ctr">
                        <a:lnSpc>
                          <a:spcPct val="115000"/>
                        </a:lnSpc>
                        <a:spcBef>
                          <a:spcPts val="0"/>
                        </a:spcBef>
                        <a:spcAft>
                          <a:spcPts val="0"/>
                        </a:spcAft>
                      </a:pPr>
                      <a:r>
                        <a:rPr lang="en-US" sz="500" dirty="0">
                          <a:effectLst/>
                        </a:rPr>
                        <a:t>n = 52</a:t>
                      </a:r>
                      <a:endParaRPr lang="en-CA" sz="500" dirty="0">
                        <a:effectLst/>
                        <a:latin typeface="Times New Roman"/>
                        <a:ea typeface="Times New Roman"/>
                      </a:endParaRPr>
                    </a:p>
                  </a:txBody>
                  <a:tcPr marL="20767" marR="20767" marT="0" marB="0" anchor="ctr"/>
                </a:tc>
                <a:tc>
                  <a:txBody>
                    <a:bodyPr/>
                    <a:lstStyle/>
                    <a:p>
                      <a:pPr marL="0" marR="0" algn="ctr">
                        <a:lnSpc>
                          <a:spcPct val="115000"/>
                        </a:lnSpc>
                        <a:spcBef>
                          <a:spcPts val="0"/>
                        </a:spcBef>
                        <a:spcAft>
                          <a:spcPts val="0"/>
                        </a:spcAft>
                      </a:pPr>
                      <a:r>
                        <a:rPr lang="en-US" sz="600">
                          <a:effectLst/>
                        </a:rPr>
                        <a:t>Yes</a:t>
                      </a:r>
                      <a:endParaRPr lang="en-CA" sz="500">
                        <a:effectLst/>
                        <a:latin typeface="Times New Roman"/>
                        <a:ea typeface="Times New Roman"/>
                      </a:endParaRPr>
                    </a:p>
                  </a:txBody>
                  <a:tcPr marL="20767" marR="20767" marT="0" marB="0" anchor="ctr"/>
                </a:tc>
                <a:tc>
                  <a:txBody>
                    <a:bodyPr/>
                    <a:lstStyle/>
                    <a:p>
                      <a:pPr marL="0" marR="0" algn="ctr">
                        <a:lnSpc>
                          <a:spcPct val="115000"/>
                        </a:lnSpc>
                        <a:spcBef>
                          <a:spcPts val="0"/>
                        </a:spcBef>
                        <a:spcAft>
                          <a:spcPts val="0"/>
                        </a:spcAft>
                      </a:pPr>
                      <a:r>
                        <a:rPr lang="en-US" sz="600">
                          <a:effectLst/>
                        </a:rPr>
                        <a:t>Age Unknown</a:t>
                      </a:r>
                      <a:endParaRPr lang="en-CA" sz="500">
                        <a:effectLst/>
                        <a:latin typeface="Times New Roman"/>
                        <a:ea typeface="Times New Roman"/>
                      </a:endParaRPr>
                    </a:p>
                  </a:txBody>
                  <a:tcPr marL="20767" marR="20767" marT="0" marB="0" anchor="ctr"/>
                </a:tc>
                <a:tc>
                  <a:txBody>
                    <a:bodyPr/>
                    <a:lstStyle/>
                    <a:p>
                      <a:pPr algn="ctr">
                        <a:lnSpc>
                          <a:spcPct val="115000"/>
                        </a:lnSpc>
                        <a:spcBef>
                          <a:spcPts val="1800"/>
                        </a:spcBef>
                      </a:pPr>
                      <a:r>
                        <a:rPr lang="en-US" sz="600">
                          <a:effectLst/>
                        </a:rPr>
                        <a:t>Birth to Six Months</a:t>
                      </a:r>
                      <a:endParaRPr lang="en-CA" sz="600">
                        <a:effectLst/>
                        <a:latin typeface="Calibri"/>
                      </a:endParaRPr>
                    </a:p>
                  </a:txBody>
                  <a:tcPr marL="20767" marR="20767" marT="0" marB="0" anchor="ctr"/>
                </a:tc>
                <a:tc>
                  <a:txBody>
                    <a:bodyPr/>
                    <a:lstStyle/>
                    <a:p>
                      <a:pPr marL="0" marR="0" algn="ctr">
                        <a:lnSpc>
                          <a:spcPct val="115000"/>
                        </a:lnSpc>
                        <a:spcBef>
                          <a:spcPts val="0"/>
                        </a:spcBef>
                        <a:spcAft>
                          <a:spcPts val="0"/>
                        </a:spcAft>
                      </a:pPr>
                      <a:r>
                        <a:rPr lang="en-US" sz="600">
                          <a:effectLst/>
                        </a:rPr>
                        <a:t>6mo-2yr</a:t>
                      </a:r>
                      <a:endParaRPr lang="en-CA" sz="500">
                        <a:effectLst/>
                        <a:latin typeface="Times New Roman"/>
                        <a:ea typeface="Times New Roman"/>
                      </a:endParaRPr>
                    </a:p>
                  </a:txBody>
                  <a:tcPr marL="20767" marR="20767" marT="0" marB="0" anchor="ctr"/>
                </a:tc>
                <a:tc>
                  <a:txBody>
                    <a:bodyPr/>
                    <a:lstStyle/>
                    <a:p>
                      <a:pPr marL="0" marR="0" algn="ctr">
                        <a:lnSpc>
                          <a:spcPct val="115000"/>
                        </a:lnSpc>
                        <a:spcBef>
                          <a:spcPts val="0"/>
                        </a:spcBef>
                        <a:spcAft>
                          <a:spcPts val="0"/>
                        </a:spcAft>
                      </a:pPr>
                      <a:r>
                        <a:rPr lang="en-US" sz="600">
                          <a:effectLst/>
                        </a:rPr>
                        <a:t>3 years +</a:t>
                      </a:r>
                      <a:endParaRPr lang="en-CA" sz="500">
                        <a:effectLst/>
                        <a:latin typeface="Times New Roman"/>
                        <a:ea typeface="Times New Roman"/>
                      </a:endParaRPr>
                    </a:p>
                  </a:txBody>
                  <a:tcPr marL="20767" marR="20767" marT="0" marB="0" anchor="ctr"/>
                </a:tc>
              </a:tr>
              <a:tr h="509970">
                <a:tc>
                  <a:txBody>
                    <a:bodyPr/>
                    <a:lstStyle/>
                    <a:p>
                      <a:pPr marL="0" marR="0">
                        <a:lnSpc>
                          <a:spcPct val="115000"/>
                        </a:lnSpc>
                        <a:spcBef>
                          <a:spcPts val="0"/>
                        </a:spcBef>
                        <a:spcAft>
                          <a:spcPts val="0"/>
                        </a:spcAft>
                      </a:pPr>
                      <a:r>
                        <a:rPr lang="en-US" sz="600">
                          <a:effectLst/>
                        </a:rPr>
                        <a:t>Reported with cataracts</a:t>
                      </a:r>
                      <a:endParaRPr lang="en-CA" sz="500">
                        <a:effectLst/>
                      </a:endParaRPr>
                    </a:p>
                    <a:p>
                      <a:pPr marL="0" marR="0">
                        <a:lnSpc>
                          <a:spcPct val="115000"/>
                        </a:lnSpc>
                        <a:spcBef>
                          <a:spcPts val="0"/>
                        </a:spcBef>
                        <a:spcAft>
                          <a:spcPts val="0"/>
                        </a:spcAft>
                      </a:pPr>
                      <a:r>
                        <a:rPr lang="en-US" sz="600">
                          <a:effectLst/>
                        </a:rPr>
                        <a:t> </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48</a:t>
                      </a:r>
                      <a:endParaRPr lang="en-CA" sz="500">
                        <a:effectLst/>
                      </a:endParaRPr>
                    </a:p>
                    <a:p>
                      <a:pPr marL="0" marR="0" algn="ctr">
                        <a:lnSpc>
                          <a:spcPct val="115000"/>
                        </a:lnSpc>
                        <a:spcBef>
                          <a:spcPts val="0"/>
                        </a:spcBef>
                        <a:spcAft>
                          <a:spcPts val="0"/>
                        </a:spcAft>
                      </a:pPr>
                      <a:r>
                        <a:rPr lang="en-US" sz="600">
                          <a:effectLst/>
                        </a:rPr>
                        <a:t>(92.3%)</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0</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43</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4</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1 (age 44)</a:t>
                      </a:r>
                      <a:endParaRPr lang="en-CA" sz="500">
                        <a:effectLst/>
                        <a:latin typeface="Times New Roman"/>
                        <a:ea typeface="Times New Roman"/>
                      </a:endParaRPr>
                    </a:p>
                  </a:txBody>
                  <a:tcPr marL="20767" marR="20767" marT="0" marB="0"/>
                </a:tc>
              </a:tr>
              <a:tr h="509970">
                <a:tc>
                  <a:txBody>
                    <a:bodyPr/>
                    <a:lstStyle/>
                    <a:p>
                      <a:pPr marL="0" marR="0">
                        <a:lnSpc>
                          <a:spcPct val="115000"/>
                        </a:lnSpc>
                        <a:spcBef>
                          <a:spcPts val="0"/>
                        </a:spcBef>
                        <a:spcAft>
                          <a:spcPts val="0"/>
                        </a:spcAft>
                      </a:pPr>
                      <a:r>
                        <a:rPr lang="en-US" sz="600">
                          <a:effectLst/>
                        </a:rPr>
                        <a:t>Cataracts reported </a:t>
                      </a:r>
                      <a:endParaRPr lang="en-CA" sz="500">
                        <a:effectLst/>
                      </a:endParaRPr>
                    </a:p>
                    <a:p>
                      <a:pPr marL="0" marR="0">
                        <a:lnSpc>
                          <a:spcPct val="115000"/>
                        </a:lnSpc>
                        <a:spcBef>
                          <a:spcPts val="0"/>
                        </a:spcBef>
                        <a:spcAft>
                          <a:spcPts val="0"/>
                        </a:spcAft>
                      </a:pPr>
                      <a:r>
                        <a:rPr lang="en-US" sz="600">
                          <a:effectLst/>
                        </a:rPr>
                        <a:t>(one eye)</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8 (16.7%)</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 </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 </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 </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 </a:t>
                      </a:r>
                      <a:endParaRPr lang="en-CA" sz="500">
                        <a:effectLst/>
                        <a:latin typeface="Times New Roman"/>
                        <a:ea typeface="Times New Roman"/>
                      </a:endParaRPr>
                    </a:p>
                  </a:txBody>
                  <a:tcPr marL="20767" marR="20767" marT="0" marB="0"/>
                </a:tc>
              </a:tr>
              <a:tr h="337197">
                <a:tc>
                  <a:txBody>
                    <a:bodyPr/>
                    <a:lstStyle/>
                    <a:p>
                      <a:pPr marL="0" marR="0">
                        <a:lnSpc>
                          <a:spcPct val="115000"/>
                        </a:lnSpc>
                        <a:spcBef>
                          <a:spcPts val="0"/>
                        </a:spcBef>
                        <a:spcAft>
                          <a:spcPts val="1000"/>
                        </a:spcAft>
                      </a:pPr>
                      <a:r>
                        <a:rPr lang="en-US" sz="600">
                          <a:effectLst/>
                        </a:rPr>
                        <a:t>Cataracts reported      (both eyes)</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1000"/>
                        </a:spcAft>
                      </a:pPr>
                      <a:r>
                        <a:rPr lang="en-US" sz="600">
                          <a:effectLst/>
                        </a:rPr>
                        <a:t>40 (83.3%)</a:t>
                      </a:r>
                      <a:endParaRPr lang="en-CA" sz="500">
                        <a:effectLst/>
                        <a:latin typeface="Times New Roman"/>
                        <a:ea typeface="Times New Roman"/>
                      </a:endParaRPr>
                    </a:p>
                  </a:txBody>
                  <a:tcPr marL="20767" marR="20767" marT="0" marB="0"/>
                </a:tc>
                <a:tc>
                  <a:txBody>
                    <a:bodyPr/>
                    <a:lstStyle/>
                    <a:p>
                      <a:pPr marL="0" marR="0">
                        <a:lnSpc>
                          <a:spcPct val="115000"/>
                        </a:lnSpc>
                        <a:spcBef>
                          <a:spcPts val="0"/>
                        </a:spcBef>
                        <a:spcAft>
                          <a:spcPts val="1000"/>
                        </a:spcAft>
                      </a:pPr>
                      <a:r>
                        <a:rPr lang="en-US" sz="600">
                          <a:effectLst/>
                        </a:rPr>
                        <a:t> </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1000"/>
                        </a:spcAft>
                      </a:pPr>
                      <a:r>
                        <a:rPr lang="en-US" sz="600">
                          <a:effectLst/>
                        </a:rPr>
                        <a:t> </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1000"/>
                        </a:spcAft>
                      </a:pPr>
                      <a:r>
                        <a:rPr lang="en-US" sz="600">
                          <a:effectLst/>
                        </a:rPr>
                        <a:t> </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1000"/>
                        </a:spcAft>
                      </a:pPr>
                      <a:r>
                        <a:rPr lang="en-US" sz="600">
                          <a:effectLst/>
                        </a:rPr>
                        <a:t> </a:t>
                      </a:r>
                      <a:endParaRPr lang="en-CA" sz="500">
                        <a:effectLst/>
                        <a:latin typeface="Times New Roman"/>
                        <a:ea typeface="Times New Roman"/>
                      </a:endParaRPr>
                    </a:p>
                  </a:txBody>
                  <a:tcPr marL="20767" marR="20767" marT="0" marB="0"/>
                </a:tc>
              </a:tr>
              <a:tr h="1299970">
                <a:tc>
                  <a:txBody>
                    <a:bodyPr/>
                    <a:lstStyle/>
                    <a:p>
                      <a:pPr>
                        <a:lnSpc>
                          <a:spcPct val="115000"/>
                        </a:lnSpc>
                      </a:pPr>
                      <a:r>
                        <a:rPr lang="en-US" sz="600">
                          <a:effectLst/>
                        </a:rPr>
                        <a:t>Number reporting </a:t>
                      </a:r>
                      <a:endParaRPr lang="en-CA" sz="600">
                        <a:effectLst/>
                      </a:endParaRPr>
                    </a:p>
                    <a:p>
                      <a:pPr>
                        <a:lnSpc>
                          <a:spcPct val="115000"/>
                        </a:lnSpc>
                      </a:pPr>
                      <a:r>
                        <a:rPr lang="en-US" sz="600">
                          <a:effectLst/>
                        </a:rPr>
                        <a:t>cataract surgery</a:t>
                      </a:r>
                      <a:endParaRPr lang="en-CA" sz="600">
                        <a:effectLst/>
                      </a:endParaRPr>
                    </a:p>
                    <a:p>
                      <a:pPr>
                        <a:lnSpc>
                          <a:spcPct val="115000"/>
                        </a:lnSpc>
                      </a:pPr>
                      <a:r>
                        <a:rPr lang="en-US" sz="600">
                          <a:effectLst/>
                        </a:rPr>
                        <a:t>n= 48</a:t>
                      </a:r>
                      <a:endParaRPr lang="en-CA" sz="600">
                        <a:effectLst/>
                        <a:latin typeface="Calibri"/>
                      </a:endParaRPr>
                    </a:p>
                  </a:txBody>
                  <a:tcPr marL="20767" marR="20767" marT="0" marB="0"/>
                </a:tc>
                <a:tc>
                  <a:txBody>
                    <a:bodyPr/>
                    <a:lstStyle/>
                    <a:p>
                      <a:pPr marL="0" marR="0" algn="ctr">
                        <a:lnSpc>
                          <a:spcPct val="115000"/>
                        </a:lnSpc>
                        <a:spcBef>
                          <a:spcPts val="0"/>
                        </a:spcBef>
                        <a:spcAft>
                          <a:spcPts val="0"/>
                        </a:spcAft>
                      </a:pPr>
                      <a:r>
                        <a:rPr lang="en-US" sz="600">
                          <a:effectLst/>
                        </a:rPr>
                        <a:t>39 (81.3%</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dirty="0">
                          <a:effectLst/>
                        </a:rPr>
                        <a:t>3</a:t>
                      </a:r>
                      <a:endParaRPr lang="en-CA" sz="500" dirty="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11</a:t>
                      </a:r>
                      <a:endParaRPr lang="en-CA" sz="500">
                        <a:effectLst/>
                        <a:latin typeface="Times New Roman"/>
                        <a:ea typeface="Times New Roman"/>
                      </a:endParaRPr>
                    </a:p>
                  </a:txBody>
                  <a:tcPr marL="20767" marR="20767" marT="0" marB="0"/>
                </a:tc>
                <a:tc>
                  <a:txBody>
                    <a:bodyPr/>
                    <a:lstStyle/>
                    <a:p>
                      <a:pPr marL="0" marR="0" algn="ctr">
                        <a:lnSpc>
                          <a:spcPct val="115000"/>
                        </a:lnSpc>
                        <a:spcBef>
                          <a:spcPts val="0"/>
                        </a:spcBef>
                        <a:spcAft>
                          <a:spcPts val="0"/>
                        </a:spcAft>
                      </a:pPr>
                      <a:r>
                        <a:rPr lang="en-US" sz="600">
                          <a:effectLst/>
                        </a:rPr>
                        <a:t>19</a:t>
                      </a:r>
                      <a:endParaRPr lang="en-CA" sz="500">
                        <a:effectLst/>
                        <a:latin typeface="Times New Roman"/>
                        <a:ea typeface="Times New Roman"/>
                      </a:endParaRPr>
                    </a:p>
                  </a:txBody>
                  <a:tcPr marL="20767" marR="20767" marT="0" marB="0"/>
                </a:tc>
                <a:tc>
                  <a:txBody>
                    <a:bodyPr/>
                    <a:lstStyle/>
                    <a:p>
                      <a:pPr algn="ctr">
                        <a:lnSpc>
                          <a:spcPct val="115000"/>
                        </a:lnSpc>
                      </a:pPr>
                      <a:r>
                        <a:rPr lang="en-US" sz="600" dirty="0">
                          <a:effectLst/>
                        </a:rPr>
                        <a:t>6:</a:t>
                      </a:r>
                      <a:endParaRPr lang="en-CA" sz="600" dirty="0">
                        <a:effectLst/>
                      </a:endParaRPr>
                    </a:p>
                    <a:p>
                      <a:pPr algn="ctr">
                        <a:lnSpc>
                          <a:spcPct val="115000"/>
                        </a:lnSpc>
                      </a:pPr>
                      <a:r>
                        <a:rPr lang="en-US" sz="600" dirty="0">
                          <a:effectLst/>
                        </a:rPr>
                        <a:t>(2 age 5;</a:t>
                      </a:r>
                      <a:endParaRPr lang="en-CA" sz="600" dirty="0">
                        <a:effectLst/>
                      </a:endParaRPr>
                    </a:p>
                    <a:p>
                      <a:pPr algn="ctr">
                        <a:lnSpc>
                          <a:spcPct val="115000"/>
                        </a:lnSpc>
                      </a:pPr>
                      <a:r>
                        <a:rPr lang="en-US" sz="600" dirty="0">
                          <a:effectLst/>
                        </a:rPr>
                        <a:t>2 age 7;</a:t>
                      </a:r>
                      <a:endParaRPr lang="en-CA" sz="600" dirty="0">
                        <a:effectLst/>
                      </a:endParaRPr>
                    </a:p>
                    <a:p>
                      <a:pPr marL="0" marR="0" algn="ctr">
                        <a:lnSpc>
                          <a:spcPct val="115000"/>
                        </a:lnSpc>
                        <a:spcBef>
                          <a:spcPts val="0"/>
                        </a:spcBef>
                        <a:spcAft>
                          <a:spcPts val="0"/>
                        </a:spcAft>
                      </a:pPr>
                      <a:r>
                        <a:rPr lang="en-US" sz="600" dirty="0">
                          <a:effectLst/>
                        </a:rPr>
                        <a:t>1 age 17;</a:t>
                      </a:r>
                      <a:endParaRPr lang="en-CA" sz="500" dirty="0">
                        <a:effectLst/>
                      </a:endParaRPr>
                    </a:p>
                    <a:p>
                      <a:pPr marL="0" marR="0" algn="ctr">
                        <a:lnSpc>
                          <a:spcPct val="115000"/>
                        </a:lnSpc>
                        <a:spcBef>
                          <a:spcPts val="0"/>
                        </a:spcBef>
                        <a:spcAft>
                          <a:spcPts val="0"/>
                        </a:spcAft>
                      </a:pPr>
                      <a:r>
                        <a:rPr lang="en-US" sz="600" dirty="0">
                          <a:effectLst/>
                        </a:rPr>
                        <a:t>1 age 44)</a:t>
                      </a:r>
                      <a:endParaRPr lang="en-CA" sz="500" dirty="0">
                        <a:effectLst/>
                        <a:latin typeface="Times New Roman"/>
                        <a:ea typeface="Times New Roman"/>
                      </a:endParaRPr>
                    </a:p>
                  </a:txBody>
                  <a:tcPr marL="20767" marR="20767" marT="0" marB="0"/>
                </a:tc>
              </a:tr>
            </a:tbl>
          </a:graphicData>
        </a:graphic>
      </p:graphicFrame>
      <p:sp>
        <p:nvSpPr>
          <p:cNvPr id="5" name="TextBox 4"/>
          <p:cNvSpPr txBox="1"/>
          <p:nvPr/>
        </p:nvSpPr>
        <p:spPr>
          <a:xfrm>
            <a:off x="300788" y="4509120"/>
            <a:ext cx="3960440" cy="830997"/>
          </a:xfrm>
          <a:prstGeom prst="rect">
            <a:avLst/>
          </a:prstGeom>
          <a:noFill/>
        </p:spPr>
        <p:txBody>
          <a:bodyPr wrap="square" rtlCol="0">
            <a:spAutoFit/>
          </a:bodyPr>
          <a:lstStyle/>
          <a:p>
            <a:pPr lvl="0"/>
            <a:r>
              <a:rPr lang="en-CA" sz="1600" i="1" dirty="0"/>
              <a:t>Congenital cataracts were reported by 89.5 % of those reporting a vision loss in the 1999 survey</a:t>
            </a:r>
            <a:r>
              <a:rPr lang="en-CA" sz="1600" i="1" dirty="0" smtClean="0"/>
              <a:t>.</a:t>
            </a:r>
            <a:endParaRPr lang="en-CA" sz="1600" i="1" dirty="0" smtClean="0">
              <a:effectLst/>
            </a:endParaRPr>
          </a:p>
        </p:txBody>
      </p:sp>
      <p:graphicFrame>
        <p:nvGraphicFramePr>
          <p:cNvPr id="7" name="Content Placeholder 6"/>
          <p:cNvGraphicFramePr>
            <a:graphicFrameLocks noGrp="1"/>
          </p:cNvGraphicFramePr>
          <p:nvPr>
            <p:ph sz="quarter" idx="17"/>
            <p:extLst>
              <p:ext uri="{D42A27DB-BD31-4B8C-83A1-F6EECF244321}">
                <p14:modId xmlns:p14="http://schemas.microsoft.com/office/powerpoint/2010/main" val="2357673756"/>
              </p:ext>
            </p:extLst>
          </p:nvPr>
        </p:nvGraphicFramePr>
        <p:xfrm>
          <a:off x="4419600" y="834971"/>
          <a:ext cx="3962401" cy="2089972"/>
        </p:xfrm>
        <a:graphic>
          <a:graphicData uri="http://schemas.openxmlformats.org/drawingml/2006/table">
            <a:tbl>
              <a:tblPr>
                <a:tableStyleId>{B301B821-A1FF-4177-AEE7-76D212191A09}</a:tableStyleId>
              </a:tblPr>
              <a:tblGrid>
                <a:gridCol w="1074709"/>
                <a:gridCol w="537355"/>
                <a:gridCol w="537355"/>
                <a:gridCol w="335492"/>
                <a:gridCol w="268678"/>
                <a:gridCol w="403253"/>
                <a:gridCol w="268678"/>
                <a:gridCol w="268678"/>
                <a:gridCol w="268203"/>
              </a:tblGrid>
              <a:tr h="519262">
                <a:tc>
                  <a:txBody>
                    <a:bodyPr/>
                    <a:lstStyle/>
                    <a:p>
                      <a:pPr algn="ctr">
                        <a:lnSpc>
                          <a:spcPct val="115000"/>
                        </a:lnSpc>
                      </a:pPr>
                      <a:r>
                        <a:rPr lang="en-US" sz="900" dirty="0">
                          <a:effectLst/>
                        </a:rPr>
                        <a:t>Glaucoma</a:t>
                      </a:r>
                      <a:endParaRPr lang="en-CA" sz="800" dirty="0">
                        <a:effectLst/>
                      </a:endParaRPr>
                    </a:p>
                    <a:p>
                      <a:pPr algn="ctr">
                        <a:lnSpc>
                          <a:spcPct val="115000"/>
                        </a:lnSpc>
                      </a:pPr>
                      <a:r>
                        <a:rPr lang="en-US" sz="800" dirty="0">
                          <a:effectLst/>
                        </a:rPr>
                        <a:t>n = 47</a:t>
                      </a:r>
                      <a:endParaRPr lang="en-CA" sz="800" dirty="0">
                        <a:effectLst/>
                        <a:latin typeface="Calibri"/>
                      </a:endParaRPr>
                    </a:p>
                  </a:txBody>
                  <a:tcPr marL="29404" marR="29404" marT="0" marB="0" anchor="ctr"/>
                </a:tc>
                <a:tc>
                  <a:txBody>
                    <a:bodyPr/>
                    <a:lstStyle/>
                    <a:p>
                      <a:pPr algn="ctr">
                        <a:lnSpc>
                          <a:spcPct val="115000"/>
                        </a:lnSpc>
                      </a:pPr>
                      <a:r>
                        <a:rPr lang="en-US" sz="800">
                          <a:effectLst/>
                        </a:rPr>
                        <a:t>Yes</a:t>
                      </a:r>
                      <a:endParaRPr lang="en-CA" sz="800">
                        <a:effectLst/>
                        <a:latin typeface="Calibri"/>
                      </a:endParaRPr>
                    </a:p>
                  </a:txBody>
                  <a:tcPr marL="29404" marR="29404" marT="0" marB="0" anchor="ctr"/>
                </a:tc>
                <a:tc>
                  <a:txBody>
                    <a:bodyPr/>
                    <a:lstStyle/>
                    <a:p>
                      <a:pPr algn="ctr">
                        <a:lnSpc>
                          <a:spcPct val="115000"/>
                        </a:lnSpc>
                      </a:pPr>
                      <a:r>
                        <a:rPr lang="en-US" sz="800">
                          <a:effectLst/>
                        </a:rPr>
                        <a:t>Age Unknown</a:t>
                      </a:r>
                      <a:endParaRPr lang="en-CA" sz="800">
                        <a:effectLst/>
                        <a:latin typeface="Calibri"/>
                      </a:endParaRPr>
                    </a:p>
                  </a:txBody>
                  <a:tcPr marL="29404" marR="29404" marT="0" marB="0" anchor="ctr"/>
                </a:tc>
                <a:tc>
                  <a:txBody>
                    <a:bodyPr/>
                    <a:lstStyle/>
                    <a:p>
                      <a:pPr algn="ctr">
                        <a:lnSpc>
                          <a:spcPct val="115000"/>
                        </a:lnSpc>
                      </a:pPr>
                      <a:r>
                        <a:rPr lang="en-US" sz="800">
                          <a:effectLst/>
                        </a:rPr>
                        <a:t>Birth</a:t>
                      </a:r>
                      <a:endParaRPr lang="en-CA" sz="800">
                        <a:effectLst/>
                        <a:latin typeface="Calibri"/>
                      </a:endParaRPr>
                    </a:p>
                  </a:txBody>
                  <a:tcPr marL="29404" marR="29404" marT="0" marB="0" anchor="ctr"/>
                </a:tc>
                <a:tc>
                  <a:txBody>
                    <a:bodyPr/>
                    <a:lstStyle/>
                    <a:p>
                      <a:pPr algn="ctr">
                        <a:lnSpc>
                          <a:spcPct val="115000"/>
                        </a:lnSpc>
                      </a:pPr>
                      <a:r>
                        <a:rPr lang="en-US" sz="800">
                          <a:effectLst/>
                        </a:rPr>
                        <a:t>Age</a:t>
                      </a:r>
                      <a:endParaRPr lang="en-CA" sz="800">
                        <a:effectLst/>
                      </a:endParaRPr>
                    </a:p>
                    <a:p>
                      <a:pPr algn="ctr">
                        <a:lnSpc>
                          <a:spcPct val="115000"/>
                        </a:lnSpc>
                      </a:pPr>
                      <a:r>
                        <a:rPr lang="en-US" sz="800">
                          <a:effectLst/>
                        </a:rPr>
                        <a:t>3-12</a:t>
                      </a:r>
                      <a:endParaRPr lang="en-CA" sz="800">
                        <a:effectLst/>
                        <a:latin typeface="Calibri"/>
                      </a:endParaRPr>
                    </a:p>
                  </a:txBody>
                  <a:tcPr marL="29404" marR="29404" marT="0" marB="0" anchor="ctr"/>
                </a:tc>
                <a:tc>
                  <a:txBody>
                    <a:bodyPr/>
                    <a:lstStyle/>
                    <a:p>
                      <a:pPr algn="ctr">
                        <a:lnSpc>
                          <a:spcPct val="115000"/>
                        </a:lnSpc>
                      </a:pPr>
                      <a:r>
                        <a:rPr lang="en-US" sz="800">
                          <a:effectLst/>
                        </a:rPr>
                        <a:t>Teens</a:t>
                      </a:r>
                      <a:endParaRPr lang="en-CA" sz="800">
                        <a:effectLst/>
                        <a:latin typeface="Calibri"/>
                      </a:endParaRPr>
                    </a:p>
                  </a:txBody>
                  <a:tcPr marL="29404" marR="29404" marT="0" marB="0" anchor="ctr"/>
                </a:tc>
                <a:tc>
                  <a:txBody>
                    <a:bodyPr/>
                    <a:lstStyle/>
                    <a:p>
                      <a:pPr algn="ctr">
                        <a:lnSpc>
                          <a:spcPct val="115000"/>
                        </a:lnSpc>
                      </a:pPr>
                      <a:r>
                        <a:rPr lang="en-US" sz="800">
                          <a:effectLst/>
                        </a:rPr>
                        <a:t>20’s</a:t>
                      </a:r>
                      <a:endParaRPr lang="en-CA" sz="800">
                        <a:effectLst/>
                        <a:latin typeface="Calibri"/>
                      </a:endParaRPr>
                    </a:p>
                  </a:txBody>
                  <a:tcPr marL="29404" marR="29404" marT="0" marB="0" anchor="ctr"/>
                </a:tc>
                <a:tc>
                  <a:txBody>
                    <a:bodyPr/>
                    <a:lstStyle/>
                    <a:p>
                      <a:pPr algn="ctr">
                        <a:lnSpc>
                          <a:spcPct val="115000"/>
                        </a:lnSpc>
                      </a:pPr>
                      <a:r>
                        <a:rPr lang="en-US" sz="800">
                          <a:effectLst/>
                        </a:rPr>
                        <a:t>30’s</a:t>
                      </a:r>
                      <a:endParaRPr lang="en-CA" sz="800">
                        <a:effectLst/>
                        <a:latin typeface="Calibri"/>
                      </a:endParaRPr>
                    </a:p>
                  </a:txBody>
                  <a:tcPr marL="29404" marR="29404" marT="0" marB="0" anchor="ctr"/>
                </a:tc>
                <a:tc>
                  <a:txBody>
                    <a:bodyPr/>
                    <a:lstStyle/>
                    <a:p>
                      <a:pPr marL="0" marR="0" algn="ctr">
                        <a:lnSpc>
                          <a:spcPct val="115000"/>
                        </a:lnSpc>
                        <a:spcBef>
                          <a:spcPts val="0"/>
                        </a:spcBef>
                        <a:spcAft>
                          <a:spcPts val="0"/>
                        </a:spcAft>
                      </a:pPr>
                      <a:r>
                        <a:rPr lang="en-US" sz="800">
                          <a:effectLst/>
                        </a:rPr>
                        <a:t>40’s</a:t>
                      </a:r>
                      <a:endParaRPr lang="en-CA" sz="700">
                        <a:effectLst/>
                        <a:latin typeface="Times New Roman"/>
                        <a:ea typeface="Times New Roman"/>
                      </a:endParaRPr>
                    </a:p>
                  </a:txBody>
                  <a:tcPr marL="29404" marR="29404" marT="0" marB="0" anchor="ctr"/>
                </a:tc>
              </a:tr>
              <a:tr h="328832">
                <a:tc>
                  <a:txBody>
                    <a:bodyPr/>
                    <a:lstStyle/>
                    <a:p>
                      <a:pPr marL="0" marR="0">
                        <a:lnSpc>
                          <a:spcPct val="115000"/>
                        </a:lnSpc>
                        <a:spcBef>
                          <a:spcPts val="0"/>
                        </a:spcBef>
                        <a:spcAft>
                          <a:spcPts val="0"/>
                        </a:spcAft>
                      </a:pPr>
                      <a:r>
                        <a:rPr lang="en-US" sz="800">
                          <a:effectLst/>
                        </a:rPr>
                        <a:t>Glaucoma reported</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25 (53.2%)</a:t>
                      </a:r>
                      <a:endParaRPr lang="en-CA" sz="700">
                        <a:effectLst/>
                        <a:latin typeface="Times New Roman"/>
                        <a:ea typeface="Times New Roman"/>
                      </a:endParaRPr>
                    </a:p>
                  </a:txBody>
                  <a:tcPr marL="29404" marR="29404" marT="0" marB="0"/>
                </a:tc>
                <a:tc>
                  <a:txBody>
                    <a:bodyPr/>
                    <a:lstStyle/>
                    <a:p>
                      <a:pPr marL="0" marR="0" algn="ctr">
                        <a:lnSpc>
                          <a:spcPct val="115000"/>
                        </a:lnSpc>
                        <a:spcBef>
                          <a:spcPts val="0"/>
                        </a:spcBef>
                        <a:spcAft>
                          <a:spcPts val="1000"/>
                        </a:spcAft>
                      </a:pPr>
                      <a:r>
                        <a:rPr lang="en-US" sz="800">
                          <a:effectLst/>
                        </a:rPr>
                        <a:t>3</a:t>
                      </a:r>
                      <a:endParaRPr lang="en-CA" sz="700">
                        <a:effectLst/>
                        <a:latin typeface="Times New Roman"/>
                        <a:ea typeface="Times New Roman"/>
                      </a:endParaRPr>
                    </a:p>
                  </a:txBody>
                  <a:tcPr marL="29404" marR="29404" marT="0" marB="0"/>
                </a:tc>
                <a:tc>
                  <a:txBody>
                    <a:bodyPr/>
                    <a:lstStyle/>
                    <a:p>
                      <a:pPr marL="0" marR="0" algn="ctr">
                        <a:lnSpc>
                          <a:spcPct val="115000"/>
                        </a:lnSpc>
                        <a:spcBef>
                          <a:spcPts val="0"/>
                        </a:spcBef>
                        <a:spcAft>
                          <a:spcPts val="1000"/>
                        </a:spcAft>
                      </a:pPr>
                      <a:r>
                        <a:rPr lang="en-US" sz="800">
                          <a:effectLst/>
                        </a:rPr>
                        <a:t>3</a:t>
                      </a:r>
                      <a:endParaRPr lang="en-CA" sz="700">
                        <a:effectLst/>
                        <a:latin typeface="Times New Roman"/>
                        <a:ea typeface="Times New Roman"/>
                      </a:endParaRPr>
                    </a:p>
                  </a:txBody>
                  <a:tcPr marL="29404" marR="29404" marT="0" marB="0"/>
                </a:tc>
                <a:tc>
                  <a:txBody>
                    <a:bodyPr/>
                    <a:lstStyle/>
                    <a:p>
                      <a:pPr marL="0" marR="0" algn="ctr">
                        <a:lnSpc>
                          <a:spcPct val="115000"/>
                        </a:lnSpc>
                        <a:spcBef>
                          <a:spcPts val="0"/>
                        </a:spcBef>
                        <a:spcAft>
                          <a:spcPts val="1000"/>
                        </a:spcAft>
                      </a:pPr>
                      <a:r>
                        <a:rPr lang="en-US" sz="800">
                          <a:effectLst/>
                        </a:rPr>
                        <a:t>7</a:t>
                      </a:r>
                      <a:endParaRPr lang="en-CA" sz="700">
                        <a:effectLst/>
                        <a:latin typeface="Times New Roman"/>
                        <a:ea typeface="Times New Roman"/>
                      </a:endParaRPr>
                    </a:p>
                  </a:txBody>
                  <a:tcPr marL="29404" marR="29404" marT="0" marB="0"/>
                </a:tc>
                <a:tc>
                  <a:txBody>
                    <a:bodyPr/>
                    <a:lstStyle/>
                    <a:p>
                      <a:pPr marL="0" marR="0" algn="ctr">
                        <a:lnSpc>
                          <a:spcPct val="115000"/>
                        </a:lnSpc>
                        <a:spcBef>
                          <a:spcPts val="0"/>
                        </a:spcBef>
                        <a:spcAft>
                          <a:spcPts val="1000"/>
                        </a:spcAft>
                      </a:pPr>
                      <a:r>
                        <a:rPr lang="en-US" sz="800">
                          <a:effectLst/>
                        </a:rPr>
                        <a:t>3</a:t>
                      </a:r>
                      <a:endParaRPr lang="en-CA" sz="700">
                        <a:effectLst/>
                        <a:latin typeface="Times New Roman"/>
                        <a:ea typeface="Times New Roman"/>
                      </a:endParaRPr>
                    </a:p>
                  </a:txBody>
                  <a:tcPr marL="29404" marR="29404" marT="0" marB="0"/>
                </a:tc>
                <a:tc>
                  <a:txBody>
                    <a:bodyPr/>
                    <a:lstStyle/>
                    <a:p>
                      <a:pPr marL="0" marR="0" algn="ctr">
                        <a:lnSpc>
                          <a:spcPct val="115000"/>
                        </a:lnSpc>
                        <a:spcBef>
                          <a:spcPts val="0"/>
                        </a:spcBef>
                        <a:spcAft>
                          <a:spcPts val="1000"/>
                        </a:spcAft>
                      </a:pPr>
                      <a:r>
                        <a:rPr lang="en-US" sz="800">
                          <a:effectLst/>
                        </a:rPr>
                        <a:t>4</a:t>
                      </a:r>
                      <a:endParaRPr lang="en-CA" sz="700">
                        <a:effectLst/>
                        <a:latin typeface="Times New Roman"/>
                        <a:ea typeface="Times New Roman"/>
                      </a:endParaRPr>
                    </a:p>
                  </a:txBody>
                  <a:tcPr marL="29404" marR="29404" marT="0" marB="0"/>
                </a:tc>
                <a:tc>
                  <a:txBody>
                    <a:bodyPr/>
                    <a:lstStyle/>
                    <a:p>
                      <a:pPr marL="0" marR="0" algn="ctr">
                        <a:lnSpc>
                          <a:spcPct val="115000"/>
                        </a:lnSpc>
                        <a:spcBef>
                          <a:spcPts val="0"/>
                        </a:spcBef>
                        <a:spcAft>
                          <a:spcPts val="1000"/>
                        </a:spcAft>
                      </a:pPr>
                      <a:r>
                        <a:rPr lang="en-US" sz="800">
                          <a:effectLst/>
                        </a:rPr>
                        <a:t>3</a:t>
                      </a:r>
                      <a:endParaRPr lang="en-CA" sz="700">
                        <a:effectLst/>
                        <a:latin typeface="Times New Roman"/>
                        <a:ea typeface="Times New Roman"/>
                      </a:endParaRPr>
                    </a:p>
                  </a:txBody>
                  <a:tcPr marL="29404" marR="29404" marT="0" marB="0"/>
                </a:tc>
                <a:tc>
                  <a:txBody>
                    <a:bodyPr/>
                    <a:lstStyle/>
                    <a:p>
                      <a:pPr marL="0" marR="0" algn="ctr">
                        <a:lnSpc>
                          <a:spcPct val="115000"/>
                        </a:lnSpc>
                        <a:spcBef>
                          <a:spcPts val="0"/>
                        </a:spcBef>
                        <a:spcAft>
                          <a:spcPts val="1000"/>
                        </a:spcAft>
                      </a:pPr>
                      <a:r>
                        <a:rPr lang="en-US" sz="800">
                          <a:effectLst/>
                        </a:rPr>
                        <a:t>2</a:t>
                      </a:r>
                      <a:endParaRPr lang="en-CA" sz="700">
                        <a:effectLst/>
                        <a:latin typeface="Times New Roman"/>
                        <a:ea typeface="Times New Roman"/>
                      </a:endParaRPr>
                    </a:p>
                  </a:txBody>
                  <a:tcPr marL="29404" marR="29404" marT="0" marB="0"/>
                </a:tc>
              </a:tr>
              <a:tr h="745192">
                <a:tc>
                  <a:txBody>
                    <a:bodyPr/>
                    <a:lstStyle/>
                    <a:p>
                      <a:pPr marL="0" marR="0">
                        <a:lnSpc>
                          <a:spcPct val="115000"/>
                        </a:lnSpc>
                        <a:spcBef>
                          <a:spcPts val="0"/>
                        </a:spcBef>
                        <a:spcAft>
                          <a:spcPts val="1000"/>
                        </a:spcAft>
                      </a:pPr>
                      <a:r>
                        <a:rPr lang="en-US" sz="800">
                          <a:effectLst/>
                        </a:rPr>
                        <a:t>Glaucoma reported           (one eye)</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8 (32%)</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r>
              <a:tr h="496686">
                <a:tc>
                  <a:txBody>
                    <a:bodyPr/>
                    <a:lstStyle/>
                    <a:p>
                      <a:pPr marL="0" marR="0">
                        <a:lnSpc>
                          <a:spcPct val="115000"/>
                        </a:lnSpc>
                        <a:spcBef>
                          <a:spcPts val="0"/>
                        </a:spcBef>
                        <a:spcAft>
                          <a:spcPts val="1000"/>
                        </a:spcAft>
                      </a:pPr>
                      <a:r>
                        <a:rPr lang="en-US" sz="800" dirty="0">
                          <a:effectLst/>
                        </a:rPr>
                        <a:t>Glaucoma reported          (both eyes)</a:t>
                      </a:r>
                      <a:endParaRPr lang="en-CA" sz="700" dirty="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17 (68%)</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a:effectLst/>
                        </a:rPr>
                        <a:t> </a:t>
                      </a:r>
                      <a:endParaRPr lang="en-CA" sz="700">
                        <a:effectLst/>
                        <a:latin typeface="Times New Roman"/>
                        <a:ea typeface="Times New Roman"/>
                      </a:endParaRPr>
                    </a:p>
                  </a:txBody>
                  <a:tcPr marL="29404" marR="29404" marT="0" marB="0"/>
                </a:tc>
                <a:tc>
                  <a:txBody>
                    <a:bodyPr/>
                    <a:lstStyle/>
                    <a:p>
                      <a:pPr marL="0" marR="0">
                        <a:lnSpc>
                          <a:spcPct val="115000"/>
                        </a:lnSpc>
                        <a:spcBef>
                          <a:spcPts val="0"/>
                        </a:spcBef>
                        <a:spcAft>
                          <a:spcPts val="1000"/>
                        </a:spcAft>
                      </a:pPr>
                      <a:r>
                        <a:rPr lang="en-US" sz="800" dirty="0">
                          <a:effectLst/>
                        </a:rPr>
                        <a:t> </a:t>
                      </a:r>
                      <a:endParaRPr lang="en-CA" sz="700" dirty="0">
                        <a:effectLst/>
                        <a:latin typeface="Times New Roman"/>
                        <a:ea typeface="Times New Roman"/>
                      </a:endParaRPr>
                    </a:p>
                  </a:txBody>
                  <a:tcPr marL="29404" marR="29404" marT="0" marB="0"/>
                </a:tc>
              </a:tr>
            </a:tbl>
          </a:graphicData>
        </a:graphic>
      </p:graphicFrame>
      <p:sp>
        <p:nvSpPr>
          <p:cNvPr id="19" name="TextBox 18"/>
          <p:cNvSpPr txBox="1"/>
          <p:nvPr/>
        </p:nvSpPr>
        <p:spPr>
          <a:xfrm>
            <a:off x="4412592" y="2983551"/>
            <a:ext cx="3960440" cy="584775"/>
          </a:xfrm>
          <a:prstGeom prst="rect">
            <a:avLst/>
          </a:prstGeom>
          <a:noFill/>
        </p:spPr>
        <p:txBody>
          <a:bodyPr wrap="square" rtlCol="0">
            <a:spAutoFit/>
          </a:bodyPr>
          <a:lstStyle/>
          <a:p>
            <a:r>
              <a:rPr lang="en-CA" sz="1600" i="1" dirty="0"/>
              <a:t>In the 1999 survey, only 32.3% of the participants </a:t>
            </a:r>
            <a:r>
              <a:rPr lang="en-CA" sz="1600" i="1" dirty="0" smtClean="0"/>
              <a:t>reported </a:t>
            </a:r>
            <a:r>
              <a:rPr lang="en-CA" sz="1600" i="1" dirty="0"/>
              <a:t>glaucoma</a:t>
            </a:r>
            <a:r>
              <a:rPr lang="en-CA" sz="1600" i="1" dirty="0" smtClean="0"/>
              <a:t>.</a:t>
            </a:r>
            <a:endParaRPr lang="en-CA" sz="16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3888432" cy="646331"/>
          </a:xfrm>
          <a:prstGeom prst="rect">
            <a:avLst/>
          </a:prstGeom>
          <a:noFill/>
        </p:spPr>
        <p:txBody>
          <a:bodyPr wrap="square" rtlCol="0">
            <a:spAutoFit/>
          </a:bodyPr>
          <a:lstStyle/>
          <a:p>
            <a:r>
              <a:rPr lang="en-CA" b="1" dirty="0">
                <a:latin typeface="Copperplate Gothic Bold" panose="020E0705020206020404" pitchFamily="34" charset="0"/>
              </a:rPr>
              <a:t>Other Reported Eye Conditions</a:t>
            </a:r>
            <a:endParaRPr lang="en-CA" dirty="0">
              <a:latin typeface="Copperplate Gothic Bold" panose="020E0705020206020404" pitchFamily="34" charset="0"/>
            </a:endParaRPr>
          </a:p>
        </p:txBody>
      </p:sp>
      <p:sp>
        <p:nvSpPr>
          <p:cNvPr id="13" name="TextBox 12"/>
          <p:cNvSpPr txBox="1"/>
          <p:nvPr/>
        </p:nvSpPr>
        <p:spPr>
          <a:xfrm>
            <a:off x="323528" y="1052736"/>
            <a:ext cx="8064896" cy="3693319"/>
          </a:xfrm>
          <a:prstGeom prst="rect">
            <a:avLst/>
          </a:prstGeom>
          <a:noFill/>
        </p:spPr>
        <p:txBody>
          <a:bodyPr wrap="square" rtlCol="0">
            <a:spAutoFit/>
          </a:bodyPr>
          <a:lstStyle/>
          <a:p>
            <a:pPr marL="285750" lvl="0" indent="-285750">
              <a:buFont typeface="Wingdings" panose="05000000000000000000" pitchFamily="2" charset="2"/>
              <a:buChar char="Ø"/>
            </a:pPr>
            <a:r>
              <a:rPr lang="en-CA" dirty="0"/>
              <a:t>Eight of 42 (or 19.1%) reported congenital microphthalmia </a:t>
            </a:r>
            <a:r>
              <a:rPr lang="en-CA" dirty="0" smtClean="0"/>
              <a:t>(</a:t>
            </a:r>
            <a:r>
              <a:rPr lang="en-CA" dirty="0"/>
              <a:t>small eyes). This condition was reported by 31.6% of 	respondents in the 1999 </a:t>
            </a:r>
            <a:r>
              <a:rPr lang="en-CA" dirty="0" smtClean="0"/>
              <a:t>survey</a:t>
            </a:r>
          </a:p>
          <a:p>
            <a:pPr lvl="0"/>
            <a:endParaRPr lang="en-CA" dirty="0"/>
          </a:p>
          <a:p>
            <a:pPr marL="285750" lvl="0" indent="-285750">
              <a:buFont typeface="Wingdings" panose="05000000000000000000" pitchFamily="2" charset="2"/>
              <a:buChar char="Ø"/>
            </a:pPr>
            <a:r>
              <a:rPr lang="en-CA" dirty="0"/>
              <a:t>Fourteen of 39 (or 35.9%) reported congenital nystagmus </a:t>
            </a:r>
            <a:r>
              <a:rPr lang="en-CA" dirty="0" smtClean="0"/>
              <a:t>(</a:t>
            </a:r>
            <a:r>
              <a:rPr lang="en-CA" dirty="0"/>
              <a:t>uncontrolled eye movements</a:t>
            </a:r>
            <a:r>
              <a:rPr lang="en-CA" dirty="0" smtClean="0"/>
              <a:t>)</a:t>
            </a:r>
          </a:p>
          <a:p>
            <a:pPr lvl="0"/>
            <a:endParaRPr lang="en-CA" dirty="0"/>
          </a:p>
          <a:p>
            <a:pPr marL="285750" lvl="0" indent="-285750">
              <a:buFont typeface="Wingdings" panose="05000000000000000000" pitchFamily="2" charset="2"/>
              <a:buChar char="Ø"/>
            </a:pPr>
            <a:r>
              <a:rPr lang="en-CA" dirty="0"/>
              <a:t>Ten of 40 (or 25%) reported congenital strabismus </a:t>
            </a:r>
            <a:r>
              <a:rPr lang="en-CA" dirty="0" smtClean="0"/>
              <a:t>(</a:t>
            </a:r>
            <a:r>
              <a:rPr lang="en-CA" dirty="0"/>
              <a:t>crossed eyes</a:t>
            </a:r>
            <a:r>
              <a:rPr lang="en-CA" dirty="0" smtClean="0"/>
              <a:t>)</a:t>
            </a:r>
          </a:p>
          <a:p>
            <a:pPr lvl="0"/>
            <a:endParaRPr lang="en-CA" dirty="0"/>
          </a:p>
          <a:p>
            <a:pPr marL="285750" lvl="0" indent="-285750">
              <a:buFont typeface="Wingdings" panose="05000000000000000000" pitchFamily="2" charset="2"/>
              <a:buChar char="Ø"/>
            </a:pPr>
            <a:r>
              <a:rPr lang="en-CA" dirty="0"/>
              <a:t>Five of 26 (or 19.2%) reported congenital rubella </a:t>
            </a:r>
            <a:r>
              <a:rPr lang="en-CA" dirty="0" smtClean="0"/>
              <a:t>retinopathy</a:t>
            </a:r>
          </a:p>
          <a:p>
            <a:pPr lvl="0"/>
            <a:endParaRPr lang="en-CA" dirty="0"/>
          </a:p>
          <a:p>
            <a:pPr marL="285750" lvl="0" indent="-285750">
              <a:buFont typeface="Wingdings" panose="05000000000000000000" pitchFamily="2" charset="2"/>
              <a:buChar char="Ø"/>
            </a:pPr>
            <a:r>
              <a:rPr lang="en-CA" dirty="0"/>
              <a:t>Ten of 46 (or 21.7%) reported a detached retina. Only </a:t>
            </a:r>
            <a:r>
              <a:rPr lang="en-CA" dirty="0" smtClean="0"/>
              <a:t>three </a:t>
            </a:r>
            <a:r>
              <a:rPr lang="en-CA" dirty="0"/>
              <a:t>reported an age of onset: 1 at birth, one ages </a:t>
            </a:r>
            <a:r>
              <a:rPr lang="en-CA" dirty="0" smtClean="0"/>
              <a:t>3-12 and </a:t>
            </a:r>
            <a:r>
              <a:rPr lang="en-CA" dirty="0"/>
              <a:t>1 in their 40’s. In the 1999 survey, only 11% reported </a:t>
            </a:r>
            <a:r>
              <a:rPr lang="en-CA" dirty="0" smtClean="0"/>
              <a:t>a </a:t>
            </a:r>
            <a:r>
              <a:rPr lang="en-CA" dirty="0"/>
              <a:t>detached retina.</a:t>
            </a: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Tree>
    <p:extLst>
      <p:ext uri="{BB962C8B-B14F-4D97-AF65-F5344CB8AC3E}">
        <p14:creationId xmlns:p14="http://schemas.microsoft.com/office/powerpoint/2010/main" val="65309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3888432" cy="369332"/>
          </a:xfrm>
          <a:prstGeom prst="rect">
            <a:avLst/>
          </a:prstGeom>
          <a:noFill/>
        </p:spPr>
        <p:txBody>
          <a:bodyPr wrap="square" rtlCol="0">
            <a:spAutoFit/>
          </a:bodyPr>
          <a:lstStyle/>
          <a:p>
            <a:r>
              <a:rPr lang="en-CA" dirty="0" smtClean="0">
                <a:latin typeface="Copperplate Gothic Bold" panose="020E0705020206020404" pitchFamily="34" charset="0"/>
              </a:rPr>
              <a:t>Hearing Loss</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2" name="Table 1"/>
          <p:cNvGraphicFramePr>
            <a:graphicFrameLocks noGrp="1"/>
          </p:cNvGraphicFramePr>
          <p:nvPr>
            <p:extLst>
              <p:ext uri="{D42A27DB-BD31-4B8C-83A1-F6EECF244321}">
                <p14:modId xmlns:p14="http://schemas.microsoft.com/office/powerpoint/2010/main" val="2749687605"/>
              </p:ext>
            </p:extLst>
          </p:nvPr>
        </p:nvGraphicFramePr>
        <p:xfrm>
          <a:off x="318204" y="979092"/>
          <a:ext cx="8070219" cy="4754166"/>
        </p:xfrm>
        <a:graphic>
          <a:graphicData uri="http://schemas.openxmlformats.org/drawingml/2006/table">
            <a:tbl>
              <a:tblPr>
                <a:tableStyleId>{B301B821-A1FF-4177-AEE7-76D212191A09}</a:tableStyleId>
              </a:tblPr>
              <a:tblGrid>
                <a:gridCol w="3018595"/>
                <a:gridCol w="928924"/>
                <a:gridCol w="1045245"/>
                <a:gridCol w="928924"/>
                <a:gridCol w="2148531"/>
              </a:tblGrid>
              <a:tr h="494012">
                <a:tc>
                  <a:txBody>
                    <a:bodyPr/>
                    <a:lstStyle/>
                    <a:p>
                      <a:pPr marL="0" marR="0">
                        <a:lnSpc>
                          <a:spcPct val="115000"/>
                        </a:lnSpc>
                        <a:spcBef>
                          <a:spcPts val="0"/>
                        </a:spcBef>
                        <a:spcAft>
                          <a:spcPts val="0"/>
                        </a:spcAft>
                      </a:pPr>
                      <a:r>
                        <a:rPr lang="en-US" sz="1400">
                          <a:effectLst/>
                        </a:rPr>
                        <a:t>Evaluation of Hearing Loss</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Yes</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CA" sz="1400">
                          <a:effectLst/>
                        </a:rPr>
                        <a:t>Birth to</a:t>
                      </a:r>
                    </a:p>
                    <a:p>
                      <a:pPr marL="0" marR="0" algn="ctr">
                        <a:lnSpc>
                          <a:spcPct val="115000"/>
                        </a:lnSpc>
                        <a:spcBef>
                          <a:spcPts val="0"/>
                        </a:spcBef>
                        <a:spcAft>
                          <a:spcPts val="0"/>
                        </a:spcAft>
                      </a:pPr>
                      <a:r>
                        <a:rPr lang="en-CA" sz="1400">
                          <a:effectLst/>
                        </a:rPr>
                        <a:t>2nd year</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CA" sz="1400">
                          <a:effectLst/>
                        </a:rPr>
                        <a:t>3-4</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CA" sz="1400">
                          <a:effectLst/>
                        </a:rPr>
                        <a:t>other</a:t>
                      </a:r>
                      <a:endParaRPr lang="en-CA" sz="1400">
                        <a:effectLst/>
                        <a:latin typeface="Times New Roman"/>
                        <a:ea typeface="Times New Roman"/>
                      </a:endParaRPr>
                    </a:p>
                  </a:txBody>
                  <a:tcPr marL="39370" marR="39370" marT="0" marB="0"/>
                </a:tc>
              </a:tr>
              <a:tr h="494012">
                <a:tc>
                  <a:txBody>
                    <a:bodyPr/>
                    <a:lstStyle/>
                    <a:p>
                      <a:pPr marL="0" marR="0">
                        <a:lnSpc>
                          <a:spcPct val="115000"/>
                        </a:lnSpc>
                        <a:spcBef>
                          <a:spcPts val="0"/>
                        </a:spcBef>
                        <a:spcAft>
                          <a:spcPts val="0"/>
                        </a:spcAft>
                      </a:pPr>
                      <a:r>
                        <a:rPr lang="en-US" sz="1400">
                          <a:effectLst/>
                        </a:rPr>
                        <a:t>Reported Hearing Loss</a:t>
                      </a:r>
                      <a:endParaRPr lang="en-CA" sz="1400">
                        <a:effectLst/>
                      </a:endParaRPr>
                    </a:p>
                    <a:p>
                      <a:pPr marL="0" marR="0">
                        <a:lnSpc>
                          <a:spcPct val="115000"/>
                        </a:lnSpc>
                        <a:spcBef>
                          <a:spcPts val="0"/>
                        </a:spcBef>
                        <a:spcAft>
                          <a:spcPts val="0"/>
                        </a:spcAft>
                      </a:pPr>
                      <a:r>
                        <a:rPr lang="en-US" sz="1400">
                          <a:effectLst/>
                        </a:rPr>
                        <a:t>n=53</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53 (100%)</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48</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4</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dirty="0">
                          <a:effectLst/>
                        </a:rPr>
                        <a:t>1 (age 8)</a:t>
                      </a:r>
                      <a:endParaRPr lang="en-CA" sz="1400" dirty="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Reported Hearing Loss (Both Ears)  </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38 (73.7%)</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494012">
                <a:tc>
                  <a:txBody>
                    <a:bodyPr/>
                    <a:lstStyle/>
                    <a:p>
                      <a:pPr marL="0" marR="0">
                        <a:lnSpc>
                          <a:spcPct val="115000"/>
                        </a:lnSpc>
                        <a:spcBef>
                          <a:spcPts val="0"/>
                        </a:spcBef>
                        <a:spcAft>
                          <a:spcPts val="0"/>
                        </a:spcAft>
                      </a:pPr>
                      <a:r>
                        <a:rPr lang="en-US" sz="1400">
                          <a:effectLst/>
                        </a:rPr>
                        <a:t>Mild Hearing Loss</a:t>
                      </a:r>
                      <a:endParaRPr lang="en-CA" sz="1400">
                        <a:effectLst/>
                      </a:endParaRPr>
                    </a:p>
                    <a:p>
                      <a:pPr marL="0" marR="0">
                        <a:lnSpc>
                          <a:spcPct val="115000"/>
                        </a:lnSpc>
                        <a:spcBef>
                          <a:spcPts val="0"/>
                        </a:spcBef>
                        <a:spcAft>
                          <a:spcPts val="0"/>
                        </a:spcAft>
                      </a:pPr>
                      <a:r>
                        <a:rPr lang="en-US" sz="1400">
                          <a:effectLst/>
                        </a:rPr>
                        <a:t> </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0</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Moderate Hearing Loss</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1 (1.9%)</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Moderate to Severe Hearing Loss</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1 (1.9%)</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Severe Hearing Loss</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3 (5.7%)</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Severe to Profound  Hearing Loss</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8 (15.1%)</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Profound Hearing Loss</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25 (47.2%)</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Unable to test- uses hearing</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8 (15.1)</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Unable to test- Does not use hearing</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5 (9.4%)</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r>
              <a:tr h="363570">
                <a:tc>
                  <a:txBody>
                    <a:bodyPr/>
                    <a:lstStyle/>
                    <a:p>
                      <a:pPr marL="0" marR="0">
                        <a:lnSpc>
                          <a:spcPct val="115000"/>
                        </a:lnSpc>
                        <a:spcBef>
                          <a:spcPts val="0"/>
                        </a:spcBef>
                        <a:spcAft>
                          <a:spcPts val="0"/>
                        </a:spcAft>
                      </a:pPr>
                      <a:r>
                        <a:rPr lang="en-US" sz="1400">
                          <a:effectLst/>
                        </a:rPr>
                        <a:t>Unknown/unreported</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2 (3.8%)</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a:effectLst/>
                        </a:rPr>
                        <a:t>n/a</a:t>
                      </a:r>
                      <a:endParaRPr lang="en-CA" sz="14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dirty="0">
                          <a:effectLst/>
                        </a:rPr>
                        <a:t>n/a</a:t>
                      </a:r>
                      <a:endParaRPr lang="en-CA" sz="1400" dirty="0">
                        <a:effectLst/>
                        <a:latin typeface="Times New Roman"/>
                        <a:ea typeface="Times New Roman"/>
                      </a:endParaRPr>
                    </a:p>
                  </a:txBody>
                  <a:tcPr marL="39370" marR="39370" marT="0" marB="0"/>
                </a:tc>
              </a:tr>
            </a:tbl>
          </a:graphicData>
        </a:graphic>
      </p:graphicFrame>
      <p:sp>
        <p:nvSpPr>
          <p:cNvPr id="4" name="Rectangle 1"/>
          <p:cNvSpPr>
            <a:spLocks noChangeArrowheads="1"/>
          </p:cNvSpPr>
          <p:nvPr/>
        </p:nvSpPr>
        <p:spPr bwMode="auto">
          <a:xfrm>
            <a:off x="4644008" y="689356"/>
            <a:ext cx="2971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1pPr>
            <a:lvl2pPr eaLnBrk="0" hangingPunct="0">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2pPr>
            <a:lvl3pPr eaLnBrk="0" hangingPunct="0">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3pPr>
            <a:lvl4pPr eaLnBrk="0" hangingPunct="0">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4pPr>
            <a:lvl5pPr eaLnBrk="0" hangingPunct="0">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5pPr>
            <a:lvl6pPr eaLnBrk="0" fontAlgn="base" hangingPunct="0">
              <a:spcBef>
                <a:spcPct val="0"/>
              </a:spcBef>
              <a:spcAft>
                <a:spcPct val="0"/>
              </a:spcAft>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6pPr>
            <a:lvl7pPr eaLnBrk="0" fontAlgn="base" hangingPunct="0">
              <a:spcBef>
                <a:spcPct val="0"/>
              </a:spcBef>
              <a:spcAft>
                <a:spcPct val="0"/>
              </a:spcAft>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7pPr>
            <a:lvl8pPr eaLnBrk="0" fontAlgn="base" hangingPunct="0">
              <a:spcBef>
                <a:spcPct val="0"/>
              </a:spcBef>
              <a:spcAft>
                <a:spcPct val="0"/>
              </a:spcAft>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8pPr>
            <a:lvl9pPr eaLnBrk="0" fontAlgn="base" hangingPunct="0">
              <a:spcBef>
                <a:spcPct val="0"/>
              </a:spcBef>
              <a:spcAft>
                <a:spcPct val="0"/>
              </a:spcAft>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defRPr>
                <a:solidFill>
                  <a:schemeClr val="tx1"/>
                </a:solidFill>
                <a:latin typeface="Calibri"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00113"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Reported age of onset of hearing loss</a:t>
            </a:r>
            <a:endParaRPr kumimoji="0" lang="en-US" altLang="en-US" sz="1800" b="0" i="0" u="none" strike="noStrike" cap="none" normalizeH="0" baseline="0" dirty="0" smtClean="0">
              <a:ln>
                <a:noFill/>
              </a:ln>
              <a:solidFill>
                <a:schemeClr val="tx1"/>
              </a:solidFill>
              <a:effectLst/>
              <a:latin typeface="Calibri" pitchFamily="34" charset="0"/>
              <a:cs typeface="Arial" pitchFamily="34" charset="0"/>
            </a:endParaRPr>
          </a:p>
        </p:txBody>
      </p:sp>
    </p:spTree>
    <p:extLst>
      <p:ext uri="{BB962C8B-B14F-4D97-AF65-F5344CB8AC3E}">
        <p14:creationId xmlns:p14="http://schemas.microsoft.com/office/powerpoint/2010/main" val="470440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body" sz="quarter" idx="13"/>
          </p:nvPr>
        </p:nvSpPr>
        <p:spPr>
          <a:xfrm>
            <a:off x="468332" y="740415"/>
            <a:ext cx="3965575" cy="228600"/>
          </a:xfrm>
        </p:spPr>
        <p:txBody>
          <a:bodyPr>
            <a:normAutofit fontScale="92500" lnSpcReduction="10000"/>
          </a:bodyPr>
          <a:lstStyle>
            <a:extLst/>
          </a:lstStyle>
          <a:p>
            <a:r>
              <a:rPr lang="en-US" dirty="0"/>
              <a:t>Responses regarding change in hearing ability</a:t>
            </a:r>
            <a:endParaRPr lang="en-CA" dirty="0"/>
          </a:p>
          <a:p>
            <a:pPr marL="0" indent="0" eaLnBrk="1" fontAlgn="auto" hangingPunct="1">
              <a:spcAft>
                <a:spcPts val="0"/>
              </a:spcAft>
              <a:defRPr/>
            </a:pPr>
            <a:endParaRPr lang="en-US" dirty="0"/>
          </a:p>
        </p:txBody>
      </p:sp>
      <p:sp>
        <p:nvSpPr>
          <p:cNvPr id="10" name="TextBox 9"/>
          <p:cNvSpPr txBox="1"/>
          <p:nvPr/>
        </p:nvSpPr>
        <p:spPr>
          <a:xfrm>
            <a:off x="323528" y="188640"/>
            <a:ext cx="3888432" cy="369332"/>
          </a:xfrm>
          <a:prstGeom prst="rect">
            <a:avLst/>
          </a:prstGeom>
          <a:noFill/>
        </p:spPr>
        <p:txBody>
          <a:bodyPr wrap="square" rtlCol="0">
            <a:spAutoFit/>
          </a:bodyPr>
          <a:lstStyle/>
          <a:p>
            <a:r>
              <a:rPr lang="en-CA" dirty="0" smtClean="0">
                <a:latin typeface="Copperplate Gothic Bold" panose="020E0705020206020404" pitchFamily="34" charset="0"/>
              </a:rPr>
              <a:t>Hearing Loss</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7" name="Content Placeholder 6"/>
          <p:cNvGraphicFramePr>
            <a:graphicFrameLocks noGrp="1"/>
          </p:cNvGraphicFramePr>
          <p:nvPr>
            <p:ph sz="quarter" idx="15"/>
            <p:extLst>
              <p:ext uri="{D42A27DB-BD31-4B8C-83A1-F6EECF244321}">
                <p14:modId xmlns:p14="http://schemas.microsoft.com/office/powerpoint/2010/main" val="3618867224"/>
              </p:ext>
            </p:extLst>
          </p:nvPr>
        </p:nvGraphicFramePr>
        <p:xfrm>
          <a:off x="468332" y="1124744"/>
          <a:ext cx="6264695" cy="2085739"/>
        </p:xfrm>
        <a:graphic>
          <a:graphicData uri="http://schemas.openxmlformats.org/drawingml/2006/table">
            <a:tbl>
              <a:tblPr>
                <a:tableStyleId>{B301B821-A1FF-4177-AEE7-76D212191A09}</a:tableStyleId>
              </a:tblPr>
              <a:tblGrid>
                <a:gridCol w="1491461"/>
                <a:gridCol w="596303"/>
                <a:gridCol w="994775"/>
                <a:gridCol w="795539"/>
                <a:gridCol w="895157"/>
                <a:gridCol w="695921"/>
                <a:gridCol w="795539"/>
              </a:tblGrid>
              <a:tr h="403243">
                <a:tc>
                  <a:txBody>
                    <a:bodyPr/>
                    <a:lstStyle/>
                    <a:p>
                      <a:pPr marL="0" marR="0" algn="ctr">
                        <a:lnSpc>
                          <a:spcPct val="115000"/>
                        </a:lnSpc>
                        <a:spcBef>
                          <a:spcPts val="0"/>
                        </a:spcBef>
                        <a:spcAft>
                          <a:spcPts val="0"/>
                        </a:spcAft>
                      </a:pPr>
                      <a:r>
                        <a:rPr lang="en-US" sz="1200" dirty="0">
                          <a:effectLst/>
                        </a:rPr>
                        <a:t> </a:t>
                      </a:r>
                      <a:endParaRPr lang="en-CA" sz="1200" dirty="0">
                        <a:effectLst/>
                        <a:latin typeface="Times New Roman"/>
                        <a:ea typeface="Times New Roman"/>
                      </a:endParaRPr>
                    </a:p>
                  </a:txBody>
                  <a:tcPr marL="27526" marR="27526" marT="0" marB="0" anchor="ctr"/>
                </a:tc>
                <a:tc>
                  <a:txBody>
                    <a:bodyPr/>
                    <a:lstStyle/>
                    <a:p>
                      <a:pPr marL="0" marR="0" algn="ctr">
                        <a:lnSpc>
                          <a:spcPct val="115000"/>
                        </a:lnSpc>
                        <a:spcBef>
                          <a:spcPts val="0"/>
                        </a:spcBef>
                        <a:spcAft>
                          <a:spcPts val="0"/>
                        </a:spcAft>
                      </a:pPr>
                      <a:r>
                        <a:rPr lang="en-US" sz="1200">
                          <a:effectLst/>
                        </a:rPr>
                        <a:t>Yes</a:t>
                      </a:r>
                      <a:endParaRPr lang="en-CA" sz="1200">
                        <a:effectLst/>
                        <a:latin typeface="Times New Roman"/>
                        <a:ea typeface="Times New Roman"/>
                      </a:endParaRPr>
                    </a:p>
                  </a:txBody>
                  <a:tcPr marL="27526" marR="27526" marT="0" marB="0" anchor="ctr"/>
                </a:tc>
                <a:tc>
                  <a:txBody>
                    <a:bodyPr/>
                    <a:lstStyle/>
                    <a:p>
                      <a:pPr marL="0" marR="0" algn="ctr">
                        <a:lnSpc>
                          <a:spcPct val="115000"/>
                        </a:lnSpc>
                        <a:spcBef>
                          <a:spcPts val="0"/>
                        </a:spcBef>
                        <a:spcAft>
                          <a:spcPts val="0"/>
                        </a:spcAft>
                      </a:pPr>
                      <a:r>
                        <a:rPr lang="en-US" sz="1200">
                          <a:effectLst/>
                        </a:rPr>
                        <a:t>Unknown Age</a:t>
                      </a:r>
                      <a:endParaRPr lang="en-CA" sz="1200">
                        <a:effectLst/>
                        <a:latin typeface="Times New Roman"/>
                        <a:ea typeface="Times New Roman"/>
                      </a:endParaRPr>
                    </a:p>
                  </a:txBody>
                  <a:tcPr marL="27526" marR="27526" marT="0" marB="0" anchor="ctr"/>
                </a:tc>
                <a:tc>
                  <a:txBody>
                    <a:bodyPr/>
                    <a:lstStyle/>
                    <a:p>
                      <a:pPr marL="0" marR="0" algn="ctr">
                        <a:lnSpc>
                          <a:spcPct val="115000"/>
                        </a:lnSpc>
                        <a:spcBef>
                          <a:spcPts val="0"/>
                        </a:spcBef>
                        <a:spcAft>
                          <a:spcPts val="0"/>
                        </a:spcAft>
                      </a:pPr>
                      <a:r>
                        <a:rPr lang="en-US" sz="1200">
                          <a:effectLst/>
                        </a:rPr>
                        <a:t>Childhood</a:t>
                      </a:r>
                      <a:endParaRPr lang="en-CA" sz="1200">
                        <a:effectLst/>
                        <a:latin typeface="Times New Roman"/>
                        <a:ea typeface="Times New Roman"/>
                      </a:endParaRPr>
                    </a:p>
                  </a:txBody>
                  <a:tcPr marL="27526" marR="27526" marT="0" marB="0" anchor="ctr"/>
                </a:tc>
                <a:tc>
                  <a:txBody>
                    <a:bodyPr/>
                    <a:lstStyle/>
                    <a:p>
                      <a:pPr marL="0" marR="0" algn="ctr">
                        <a:lnSpc>
                          <a:spcPct val="115000"/>
                        </a:lnSpc>
                        <a:spcBef>
                          <a:spcPts val="0"/>
                        </a:spcBef>
                        <a:spcAft>
                          <a:spcPts val="0"/>
                        </a:spcAft>
                      </a:pPr>
                      <a:r>
                        <a:rPr lang="en-US" sz="1200">
                          <a:effectLst/>
                        </a:rPr>
                        <a:t>Post Puberty</a:t>
                      </a:r>
                      <a:endParaRPr lang="en-CA" sz="1200">
                        <a:effectLst/>
                        <a:latin typeface="Times New Roman"/>
                        <a:ea typeface="Times New Roman"/>
                      </a:endParaRPr>
                    </a:p>
                  </a:txBody>
                  <a:tcPr marL="27526" marR="27526" marT="0" marB="0" anchor="ctr"/>
                </a:tc>
                <a:tc>
                  <a:txBody>
                    <a:bodyPr/>
                    <a:lstStyle/>
                    <a:p>
                      <a:pPr marL="0" marR="0" algn="ctr">
                        <a:lnSpc>
                          <a:spcPct val="115000"/>
                        </a:lnSpc>
                        <a:spcBef>
                          <a:spcPts val="0"/>
                        </a:spcBef>
                        <a:spcAft>
                          <a:spcPts val="0"/>
                        </a:spcAft>
                      </a:pPr>
                      <a:r>
                        <a:rPr lang="en-US" sz="1200">
                          <a:effectLst/>
                        </a:rPr>
                        <a:t>20’s</a:t>
                      </a:r>
                      <a:endParaRPr lang="en-CA" sz="1200">
                        <a:effectLst/>
                        <a:latin typeface="Times New Roman"/>
                        <a:ea typeface="Times New Roman"/>
                      </a:endParaRPr>
                    </a:p>
                  </a:txBody>
                  <a:tcPr marL="27526" marR="27526" marT="0" marB="0" anchor="ctr"/>
                </a:tc>
                <a:tc>
                  <a:txBody>
                    <a:bodyPr/>
                    <a:lstStyle/>
                    <a:p>
                      <a:pPr marL="0" marR="0" algn="ctr">
                        <a:lnSpc>
                          <a:spcPct val="115000"/>
                        </a:lnSpc>
                        <a:spcBef>
                          <a:spcPts val="0"/>
                        </a:spcBef>
                        <a:spcAft>
                          <a:spcPts val="0"/>
                        </a:spcAft>
                      </a:pPr>
                      <a:r>
                        <a:rPr lang="en-US" sz="1200">
                          <a:effectLst/>
                        </a:rPr>
                        <a:t>40’s</a:t>
                      </a:r>
                      <a:endParaRPr lang="en-CA" sz="1200">
                        <a:effectLst/>
                        <a:latin typeface="Times New Roman"/>
                        <a:ea typeface="Times New Roman"/>
                      </a:endParaRPr>
                    </a:p>
                  </a:txBody>
                  <a:tcPr marL="27526" marR="27526" marT="0" marB="0" anchor="ctr"/>
                </a:tc>
              </a:tr>
              <a:tr h="604867">
                <a:tc>
                  <a:txBody>
                    <a:bodyPr/>
                    <a:lstStyle/>
                    <a:p>
                      <a:pPr marL="0" marR="0">
                        <a:lnSpc>
                          <a:spcPct val="115000"/>
                        </a:lnSpc>
                        <a:spcBef>
                          <a:spcPts val="0"/>
                        </a:spcBef>
                        <a:spcAft>
                          <a:spcPts val="0"/>
                        </a:spcAft>
                      </a:pPr>
                      <a:r>
                        <a:rPr lang="en-US" sz="1200">
                          <a:effectLst/>
                        </a:rPr>
                        <a:t>Reported Change in Hearing Ability</a:t>
                      </a:r>
                      <a:endParaRPr lang="en-CA" sz="1200">
                        <a:effectLst/>
                      </a:endParaRPr>
                    </a:p>
                    <a:p>
                      <a:pPr marL="0" marR="0">
                        <a:lnSpc>
                          <a:spcPct val="115000"/>
                        </a:lnSpc>
                        <a:spcBef>
                          <a:spcPts val="0"/>
                        </a:spcBef>
                        <a:spcAft>
                          <a:spcPts val="0"/>
                        </a:spcAft>
                      </a:pPr>
                      <a:r>
                        <a:rPr lang="en-US" sz="1200">
                          <a:effectLst/>
                        </a:rPr>
                        <a:t>N=36</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a:effectLst/>
                        </a:rPr>
                        <a:t>9 (25.0%)</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a:effectLst/>
                        </a:rPr>
                        <a:t>3</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a:effectLst/>
                        </a:rPr>
                        <a:t>1</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a:effectLst/>
                        </a:rPr>
                        <a:t>1</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a:effectLst/>
                        </a:rPr>
                        <a:t>3</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dirty="0">
                          <a:effectLst/>
                        </a:rPr>
                        <a:t>1</a:t>
                      </a:r>
                      <a:endParaRPr lang="en-CA" sz="1200" dirty="0">
                        <a:effectLst/>
                        <a:latin typeface="Times New Roman"/>
                        <a:ea typeface="Times New Roman"/>
                      </a:endParaRPr>
                    </a:p>
                  </a:txBody>
                  <a:tcPr marL="27526" marR="27526" marT="0" marB="0"/>
                </a:tc>
              </a:tr>
              <a:tr h="1008113">
                <a:tc>
                  <a:txBody>
                    <a:bodyPr/>
                    <a:lstStyle/>
                    <a:p>
                      <a:pPr marL="0" marR="0">
                        <a:lnSpc>
                          <a:spcPct val="115000"/>
                        </a:lnSpc>
                        <a:spcBef>
                          <a:spcPts val="0"/>
                        </a:spcBef>
                        <a:spcAft>
                          <a:spcPts val="0"/>
                        </a:spcAft>
                      </a:pPr>
                      <a:r>
                        <a:rPr lang="en-US" sz="1200" dirty="0">
                          <a:effectLst/>
                        </a:rPr>
                        <a:t>Cause of Change of Hearing Ability</a:t>
                      </a:r>
                      <a:endParaRPr lang="en-CA" sz="1200" dirty="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a:effectLst/>
                        </a:rPr>
                        <a:t>9</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a:effectLst/>
                        </a:rPr>
                        <a:t>1-Infection</a:t>
                      </a:r>
                      <a:endParaRPr lang="en-CA" sz="1200">
                        <a:effectLst/>
                      </a:endParaRPr>
                    </a:p>
                    <a:p>
                      <a:pPr marL="0" marR="0" algn="ctr">
                        <a:lnSpc>
                          <a:spcPct val="115000"/>
                        </a:lnSpc>
                        <a:spcBef>
                          <a:spcPts val="0"/>
                        </a:spcBef>
                        <a:spcAft>
                          <a:spcPts val="0"/>
                        </a:spcAft>
                      </a:pPr>
                      <a:r>
                        <a:rPr lang="en-US" sz="1200">
                          <a:effectLst/>
                        </a:rPr>
                        <a:t>2-Unknown</a:t>
                      </a:r>
                      <a:endParaRPr lang="en-CA" sz="1200">
                        <a:effectLst/>
                      </a:endParaRPr>
                    </a:p>
                    <a:p>
                      <a:pPr marL="0" marR="0" algn="ctr">
                        <a:lnSpc>
                          <a:spcPct val="115000"/>
                        </a:lnSpc>
                        <a:spcBef>
                          <a:spcPts val="0"/>
                        </a:spcBef>
                        <a:spcAft>
                          <a:spcPts val="0"/>
                        </a:spcAft>
                      </a:pPr>
                      <a:r>
                        <a:rPr lang="en-US" sz="1200">
                          <a:effectLst/>
                        </a:rPr>
                        <a:t>cause</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dirty="0">
                          <a:effectLst/>
                        </a:rPr>
                        <a:t>1</a:t>
                      </a:r>
                      <a:endParaRPr lang="en-CA" sz="1200" dirty="0">
                        <a:effectLst/>
                      </a:endParaRPr>
                    </a:p>
                    <a:p>
                      <a:pPr marL="0" marR="0" algn="ctr">
                        <a:lnSpc>
                          <a:spcPct val="115000"/>
                        </a:lnSpc>
                        <a:spcBef>
                          <a:spcPts val="0"/>
                        </a:spcBef>
                        <a:spcAft>
                          <a:spcPts val="0"/>
                        </a:spcAft>
                      </a:pPr>
                      <a:r>
                        <a:rPr lang="en-US" sz="1200" dirty="0">
                          <a:effectLst/>
                        </a:rPr>
                        <a:t>Infection</a:t>
                      </a:r>
                      <a:endParaRPr lang="en-CA" sz="1200" dirty="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dirty="0">
                          <a:effectLst/>
                        </a:rPr>
                        <a:t>1</a:t>
                      </a:r>
                      <a:endParaRPr lang="en-CA" sz="1200" dirty="0">
                        <a:effectLst/>
                      </a:endParaRPr>
                    </a:p>
                    <a:p>
                      <a:pPr marL="0" marR="0" algn="ctr">
                        <a:lnSpc>
                          <a:spcPct val="115000"/>
                        </a:lnSpc>
                        <a:spcBef>
                          <a:spcPts val="0"/>
                        </a:spcBef>
                        <a:spcAft>
                          <a:spcPts val="0"/>
                        </a:spcAft>
                      </a:pPr>
                      <a:r>
                        <a:rPr lang="en-US" sz="1200" dirty="0">
                          <a:effectLst/>
                        </a:rPr>
                        <a:t>Unknown</a:t>
                      </a:r>
                      <a:endParaRPr lang="en-CA" sz="1200" dirty="0">
                        <a:effectLst/>
                      </a:endParaRPr>
                    </a:p>
                    <a:p>
                      <a:pPr marL="0" marR="0" algn="ctr">
                        <a:lnSpc>
                          <a:spcPct val="115000"/>
                        </a:lnSpc>
                        <a:spcBef>
                          <a:spcPts val="0"/>
                        </a:spcBef>
                        <a:spcAft>
                          <a:spcPts val="0"/>
                        </a:spcAft>
                      </a:pPr>
                      <a:r>
                        <a:rPr lang="en-US" sz="1200" dirty="0">
                          <a:effectLst/>
                        </a:rPr>
                        <a:t> </a:t>
                      </a:r>
                      <a:endParaRPr lang="en-CA" sz="1200" dirty="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a:effectLst/>
                        </a:rPr>
                        <a:t>1 Self- abuse;</a:t>
                      </a:r>
                      <a:endParaRPr lang="en-CA" sz="1200">
                        <a:effectLst/>
                      </a:endParaRPr>
                    </a:p>
                    <a:p>
                      <a:pPr marL="0" marR="0" algn="ctr">
                        <a:lnSpc>
                          <a:spcPct val="115000"/>
                        </a:lnSpc>
                        <a:spcBef>
                          <a:spcPts val="0"/>
                        </a:spcBef>
                        <a:spcAft>
                          <a:spcPts val="0"/>
                        </a:spcAft>
                      </a:pPr>
                      <a:r>
                        <a:rPr lang="en-US" sz="1200">
                          <a:effectLst/>
                        </a:rPr>
                        <a:t>1 Slow Decline;</a:t>
                      </a:r>
                      <a:endParaRPr lang="en-CA" sz="1200">
                        <a:effectLst/>
                      </a:endParaRPr>
                    </a:p>
                    <a:p>
                      <a:pPr marL="0" marR="0" algn="ctr">
                        <a:lnSpc>
                          <a:spcPct val="115000"/>
                        </a:lnSpc>
                        <a:spcBef>
                          <a:spcPts val="0"/>
                        </a:spcBef>
                        <a:spcAft>
                          <a:spcPts val="0"/>
                        </a:spcAft>
                      </a:pPr>
                      <a:r>
                        <a:rPr lang="en-US" sz="1200">
                          <a:effectLst/>
                        </a:rPr>
                        <a:t>1 Unk</a:t>
                      </a:r>
                      <a:endParaRPr lang="en-CA" sz="1200">
                        <a:effectLst/>
                        <a:latin typeface="Times New Roman"/>
                        <a:ea typeface="Times New Roman"/>
                      </a:endParaRPr>
                    </a:p>
                  </a:txBody>
                  <a:tcPr marL="27526" marR="27526" marT="0" marB="0"/>
                </a:tc>
                <a:tc>
                  <a:txBody>
                    <a:bodyPr/>
                    <a:lstStyle/>
                    <a:p>
                      <a:pPr marL="0" marR="0" algn="ctr">
                        <a:lnSpc>
                          <a:spcPct val="115000"/>
                        </a:lnSpc>
                        <a:spcBef>
                          <a:spcPts val="0"/>
                        </a:spcBef>
                        <a:spcAft>
                          <a:spcPts val="0"/>
                        </a:spcAft>
                      </a:pPr>
                      <a:r>
                        <a:rPr lang="en-US" sz="1200" dirty="0">
                          <a:effectLst/>
                        </a:rPr>
                        <a:t>1</a:t>
                      </a:r>
                      <a:endParaRPr lang="en-CA" sz="1200" dirty="0">
                        <a:effectLst/>
                      </a:endParaRPr>
                    </a:p>
                    <a:p>
                      <a:pPr marL="0" marR="0" algn="ctr">
                        <a:lnSpc>
                          <a:spcPct val="115000"/>
                        </a:lnSpc>
                        <a:spcBef>
                          <a:spcPts val="0"/>
                        </a:spcBef>
                        <a:spcAft>
                          <a:spcPts val="0"/>
                        </a:spcAft>
                      </a:pPr>
                      <a:r>
                        <a:rPr lang="en-US" sz="1200" dirty="0">
                          <a:effectLst/>
                        </a:rPr>
                        <a:t>Unknown</a:t>
                      </a:r>
                      <a:endParaRPr lang="en-CA" sz="1200" dirty="0">
                        <a:effectLst/>
                        <a:latin typeface="Times New Roman"/>
                        <a:ea typeface="Times New Roman"/>
                      </a:endParaRPr>
                    </a:p>
                  </a:txBody>
                  <a:tcPr marL="27526" marR="27526" marT="0" marB="0"/>
                </a:tc>
              </a:tr>
            </a:tbl>
          </a:graphicData>
        </a:graphic>
      </p:graphicFrame>
      <p:sp>
        <p:nvSpPr>
          <p:cNvPr id="8" name="Rectangle 7"/>
          <p:cNvSpPr/>
          <p:nvPr/>
        </p:nvSpPr>
        <p:spPr>
          <a:xfrm>
            <a:off x="5076056" y="3573016"/>
            <a:ext cx="1656184" cy="276999"/>
          </a:xfrm>
          <a:prstGeom prst="rect">
            <a:avLst/>
          </a:prstGeom>
        </p:spPr>
        <p:txBody>
          <a:bodyPr wrap="square">
            <a:spAutoFit/>
          </a:bodyPr>
          <a:lstStyle/>
          <a:p>
            <a:r>
              <a:rPr lang="en-US" sz="1200" b="1" dirty="0" smtClean="0"/>
              <a:t>Reported </a:t>
            </a:r>
            <a:r>
              <a:rPr lang="en-US" sz="1200" b="1" dirty="0"/>
              <a:t>age of onset</a:t>
            </a:r>
            <a:endParaRPr lang="en-CA" sz="1200" dirty="0">
              <a:effectLst/>
            </a:endParaRPr>
          </a:p>
        </p:txBody>
      </p:sp>
      <p:graphicFrame>
        <p:nvGraphicFramePr>
          <p:cNvPr id="9" name="Table 8"/>
          <p:cNvGraphicFramePr>
            <a:graphicFrameLocks noGrp="1"/>
          </p:cNvGraphicFramePr>
          <p:nvPr>
            <p:extLst>
              <p:ext uri="{D42A27DB-BD31-4B8C-83A1-F6EECF244321}">
                <p14:modId xmlns:p14="http://schemas.microsoft.com/office/powerpoint/2010/main" val="1099961544"/>
              </p:ext>
            </p:extLst>
          </p:nvPr>
        </p:nvGraphicFramePr>
        <p:xfrm>
          <a:off x="467544" y="3933056"/>
          <a:ext cx="6246440" cy="2106627"/>
        </p:xfrm>
        <a:graphic>
          <a:graphicData uri="http://schemas.openxmlformats.org/drawingml/2006/table">
            <a:tbl>
              <a:tblPr>
                <a:tableStyleId>{B301B821-A1FF-4177-AEE7-76D212191A09}</a:tableStyleId>
              </a:tblPr>
              <a:tblGrid>
                <a:gridCol w="1740420"/>
                <a:gridCol w="614818"/>
                <a:gridCol w="1023735"/>
                <a:gridCol w="921867"/>
                <a:gridCol w="1024456"/>
                <a:gridCol w="409638"/>
                <a:gridCol w="511506"/>
              </a:tblGrid>
              <a:tr h="394627">
                <a:tc>
                  <a:txBody>
                    <a:bodyPr/>
                    <a:lstStyle/>
                    <a:p>
                      <a:pPr marL="0" marR="0">
                        <a:lnSpc>
                          <a:spcPct val="115000"/>
                        </a:lnSpc>
                        <a:spcBef>
                          <a:spcPts val="0"/>
                        </a:spcBef>
                        <a:spcAft>
                          <a:spcPts val="0"/>
                        </a:spcAft>
                      </a:pPr>
                      <a:r>
                        <a:rPr lang="en-CA" sz="1200" dirty="0">
                          <a:effectLst/>
                        </a:rPr>
                        <a:t> </a:t>
                      </a:r>
                      <a:endParaRPr lang="en-CA" sz="12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200">
                          <a:effectLst/>
                        </a:rPr>
                        <a:t>Unknown Age</a:t>
                      </a:r>
                      <a:endParaRPr lang="en-CA" sz="12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200">
                          <a:effectLst/>
                        </a:rPr>
                        <a:t>Childhood</a:t>
                      </a:r>
                      <a:endParaRPr lang="en-CA" sz="12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200">
                          <a:effectLst/>
                        </a:rPr>
                        <a:t>Post-puberty</a:t>
                      </a:r>
                      <a:endParaRPr lang="en-CA" sz="12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200">
                          <a:effectLst/>
                        </a:rPr>
                        <a:t>20’s</a:t>
                      </a:r>
                      <a:endParaRPr lang="en-CA" sz="12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200">
                          <a:effectLst/>
                        </a:rPr>
                        <a:t>30’s +</a:t>
                      </a:r>
                      <a:endParaRPr lang="en-CA" sz="1200">
                        <a:effectLst/>
                        <a:latin typeface="Times New Roman"/>
                        <a:ea typeface="Times New Roman"/>
                      </a:endParaRPr>
                    </a:p>
                  </a:txBody>
                  <a:tcPr marL="39370" marR="39370" marT="0" marB="0" anchor="ctr"/>
                </a:tc>
              </a:tr>
              <a:tr h="540532">
                <a:tc>
                  <a:txBody>
                    <a:bodyPr/>
                    <a:lstStyle/>
                    <a:p>
                      <a:pPr marL="0" marR="0">
                        <a:lnSpc>
                          <a:spcPct val="115000"/>
                        </a:lnSpc>
                        <a:spcBef>
                          <a:spcPts val="0"/>
                        </a:spcBef>
                        <a:spcAft>
                          <a:spcPts val="0"/>
                        </a:spcAft>
                      </a:pPr>
                      <a:r>
                        <a:rPr lang="en-US" sz="1200">
                          <a:effectLst/>
                        </a:rPr>
                        <a:t>Used or Using Hearing aids</a:t>
                      </a:r>
                      <a:endParaRPr lang="en-CA" sz="1200">
                        <a:effectLst/>
                      </a:endParaRPr>
                    </a:p>
                    <a:p>
                      <a:pPr marL="0" marR="0">
                        <a:lnSpc>
                          <a:spcPct val="115000"/>
                        </a:lnSpc>
                        <a:spcBef>
                          <a:spcPts val="0"/>
                        </a:spcBef>
                        <a:spcAft>
                          <a:spcPts val="0"/>
                        </a:spcAft>
                      </a:pPr>
                      <a:r>
                        <a:rPr lang="en-US" sz="1200">
                          <a:effectLst/>
                        </a:rPr>
                        <a:t>n = 53</a:t>
                      </a:r>
                      <a:endParaRPr lang="en-CA" sz="12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200">
                          <a:effectLst/>
                        </a:rPr>
                        <a:t>21</a:t>
                      </a:r>
                      <a:endParaRPr lang="en-CA" sz="1200">
                        <a:effectLst/>
                      </a:endParaRPr>
                    </a:p>
                    <a:p>
                      <a:pPr marL="0" marR="0" algn="ctr">
                        <a:lnSpc>
                          <a:spcPct val="115000"/>
                        </a:lnSpc>
                        <a:spcBef>
                          <a:spcPts val="0"/>
                        </a:spcBef>
                        <a:spcAft>
                          <a:spcPts val="0"/>
                        </a:spcAft>
                      </a:pPr>
                      <a:r>
                        <a:rPr lang="en-US" sz="1200">
                          <a:effectLst/>
                        </a:rPr>
                        <a:t>(39.6%)</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10 reported in one ear only</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1-Unknown if still using</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r>
              <a:tr h="540532">
                <a:tc>
                  <a:txBody>
                    <a:bodyPr/>
                    <a:lstStyle/>
                    <a:p>
                      <a:pPr marL="0" marR="0">
                        <a:lnSpc>
                          <a:spcPct val="115000"/>
                        </a:lnSpc>
                        <a:spcBef>
                          <a:spcPts val="0"/>
                        </a:spcBef>
                        <a:spcAft>
                          <a:spcPts val="0"/>
                        </a:spcAft>
                      </a:pPr>
                      <a:r>
                        <a:rPr lang="en-US" sz="1200">
                          <a:effectLst/>
                        </a:rPr>
                        <a:t>FM system</a:t>
                      </a:r>
                      <a:endParaRPr lang="en-CA" sz="1200">
                        <a:effectLst/>
                      </a:endParaRPr>
                    </a:p>
                    <a:p>
                      <a:pPr marL="0" marR="0">
                        <a:lnSpc>
                          <a:spcPct val="115000"/>
                        </a:lnSpc>
                        <a:spcBef>
                          <a:spcPts val="0"/>
                        </a:spcBef>
                        <a:spcAft>
                          <a:spcPts val="0"/>
                        </a:spcAft>
                      </a:pPr>
                      <a:r>
                        <a:rPr lang="en-US" sz="1200">
                          <a:effectLst/>
                        </a:rPr>
                        <a:t>n = 53</a:t>
                      </a:r>
                      <a:endParaRPr lang="en-CA" sz="12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200">
                          <a:effectLst/>
                        </a:rPr>
                        <a:t>5 (9.4%)</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dirty="0">
                          <a:effectLst/>
                        </a:rPr>
                        <a:t>Used as a child in school</a:t>
                      </a:r>
                      <a:endParaRPr lang="en-CA" sz="1200" dirty="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r>
              <a:tr h="540532">
                <a:tc>
                  <a:txBody>
                    <a:bodyPr/>
                    <a:lstStyle/>
                    <a:p>
                      <a:pPr marL="0" marR="0">
                        <a:lnSpc>
                          <a:spcPct val="115000"/>
                        </a:lnSpc>
                        <a:spcBef>
                          <a:spcPts val="0"/>
                        </a:spcBef>
                        <a:spcAft>
                          <a:spcPts val="0"/>
                        </a:spcAft>
                      </a:pPr>
                      <a:r>
                        <a:rPr lang="en-US" sz="1200">
                          <a:effectLst/>
                        </a:rPr>
                        <a:t>Cochlear Implant</a:t>
                      </a:r>
                      <a:endParaRPr lang="en-CA" sz="1200">
                        <a:effectLst/>
                      </a:endParaRPr>
                    </a:p>
                    <a:p>
                      <a:pPr marL="0" marR="0">
                        <a:lnSpc>
                          <a:spcPct val="115000"/>
                        </a:lnSpc>
                        <a:spcBef>
                          <a:spcPts val="0"/>
                        </a:spcBef>
                        <a:spcAft>
                          <a:spcPts val="0"/>
                        </a:spcAft>
                      </a:pPr>
                      <a:r>
                        <a:rPr lang="en-US" sz="1200">
                          <a:effectLst/>
                        </a:rPr>
                        <a:t>n = 53</a:t>
                      </a:r>
                      <a:endParaRPr lang="en-CA" sz="12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200">
                          <a:effectLst/>
                        </a:rPr>
                        <a:t>1</a:t>
                      </a:r>
                      <a:endParaRPr lang="en-CA" sz="1200">
                        <a:effectLst/>
                      </a:endParaRPr>
                    </a:p>
                    <a:p>
                      <a:pPr marL="0" marR="0" algn="ctr">
                        <a:lnSpc>
                          <a:spcPct val="115000"/>
                        </a:lnSpc>
                        <a:spcBef>
                          <a:spcPts val="0"/>
                        </a:spcBef>
                        <a:spcAft>
                          <a:spcPts val="0"/>
                        </a:spcAft>
                      </a:pPr>
                      <a:r>
                        <a:rPr lang="en-US" sz="1200">
                          <a:effectLst/>
                        </a:rPr>
                        <a:t>(1.9%)</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 </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a:effectLst/>
                        </a:rPr>
                        <a:t>Age 27</a:t>
                      </a:r>
                      <a:endParaRPr lang="en-CA" sz="12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200" dirty="0">
                          <a:effectLst/>
                        </a:rPr>
                        <a:t> </a:t>
                      </a:r>
                      <a:endParaRPr lang="en-CA" sz="1200" dirty="0">
                        <a:effectLst/>
                        <a:latin typeface="Times New Roman"/>
                        <a:ea typeface="Times New Roman"/>
                      </a:endParaRPr>
                    </a:p>
                  </a:txBody>
                  <a:tcPr marL="39370" marR="39370" marT="0" marB="0"/>
                </a:tc>
              </a:tr>
            </a:tbl>
          </a:graphicData>
        </a:graphic>
      </p:graphicFrame>
      <p:sp>
        <p:nvSpPr>
          <p:cNvPr id="11" name="Rectangle 3"/>
          <p:cNvSpPr>
            <a:spLocks noGrp="1"/>
          </p:cNvSpPr>
          <p:nvPr>
            <p:ph type="body" sz="quarter" idx="13"/>
          </p:nvPr>
        </p:nvSpPr>
        <p:spPr>
          <a:xfrm>
            <a:off x="462409" y="3501008"/>
            <a:ext cx="3965575" cy="228600"/>
          </a:xfrm>
        </p:spPr>
        <p:txBody>
          <a:bodyPr>
            <a:normAutofit fontScale="92500" lnSpcReduction="10000"/>
          </a:bodyPr>
          <a:lstStyle>
            <a:extLst/>
          </a:lstStyle>
          <a:p>
            <a:r>
              <a:rPr lang="en-US" dirty="0"/>
              <a:t>Summary of responses about the use of hearing devises</a:t>
            </a:r>
            <a:endParaRPr lang="en-CA" dirty="0"/>
          </a:p>
          <a:p>
            <a:pPr marL="0" indent="0" eaLnBrk="1" fontAlgn="auto" hangingPunct="1">
              <a:spcAft>
                <a:spcPts val="0"/>
              </a:spcAft>
              <a:defRPr/>
            </a:pPr>
            <a:endParaRPr lang="en-US" dirty="0"/>
          </a:p>
        </p:txBody>
      </p:sp>
    </p:spTree>
    <p:extLst>
      <p:ext uri="{BB962C8B-B14F-4D97-AF65-F5344CB8AC3E}">
        <p14:creationId xmlns:p14="http://schemas.microsoft.com/office/powerpoint/2010/main" val="3771050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0"/>
          <p:cNvSpPr/>
          <p:nvPr/>
        </p:nvSpPr>
        <p:spPr>
          <a:xfrm>
            <a:off x="8610600" y="0"/>
            <a:ext cx="533400" cy="6858000"/>
          </a:xfrm>
          <a:prstGeom prst="rect">
            <a:avLst/>
          </a:prstGeom>
          <a:solidFill>
            <a:schemeClr val="tx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0" name="Rectangle 5"/>
          <p:cNvSpPr>
            <a:spLocks noGrp="1"/>
          </p:cNvSpPr>
          <p:nvPr>
            <p:ph type="body" sz="quarter" idx="13"/>
          </p:nvPr>
        </p:nvSpPr>
        <p:spPr>
          <a:xfrm>
            <a:off x="305272" y="608686"/>
            <a:ext cx="3965575" cy="228600"/>
          </a:xfrm>
        </p:spPr>
        <p:txBody>
          <a:bodyPr>
            <a:normAutofit fontScale="92500" lnSpcReduction="10000"/>
          </a:bodyPr>
          <a:lstStyle>
            <a:extLst/>
          </a:lstStyle>
          <a:p>
            <a:r>
              <a:rPr lang="en-US" dirty="0"/>
              <a:t>Extent and type of circulatory system defect</a:t>
            </a:r>
            <a:endParaRPr lang="en-CA" dirty="0"/>
          </a:p>
        </p:txBody>
      </p:sp>
      <p:sp>
        <p:nvSpPr>
          <p:cNvPr id="23" name="Rectangle 60"/>
          <p:cNvSpPr>
            <a:spLocks noGrp="1"/>
          </p:cNvSpPr>
          <p:nvPr>
            <p:ph type="body" sz="quarter" idx="18"/>
          </p:nvPr>
        </p:nvSpPr>
        <p:spPr>
          <a:xfrm>
            <a:off x="4451838" y="259006"/>
            <a:ext cx="3965575" cy="228600"/>
          </a:xfrm>
        </p:spPr>
        <p:txBody>
          <a:bodyPr>
            <a:normAutofit fontScale="92500" lnSpcReduction="10000"/>
          </a:bodyPr>
          <a:lstStyle>
            <a:extLst/>
          </a:lstStyle>
          <a:p>
            <a:r>
              <a:rPr lang="en-CA" dirty="0"/>
              <a:t>History of Heart surgeries</a:t>
            </a:r>
          </a:p>
        </p:txBody>
      </p:sp>
      <p:sp>
        <p:nvSpPr>
          <p:cNvPr id="12"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13" name="TextBox 12"/>
          <p:cNvSpPr txBox="1"/>
          <p:nvPr/>
        </p:nvSpPr>
        <p:spPr>
          <a:xfrm>
            <a:off x="323528" y="188640"/>
            <a:ext cx="3888432" cy="369332"/>
          </a:xfrm>
          <a:prstGeom prst="rect">
            <a:avLst/>
          </a:prstGeom>
          <a:noFill/>
        </p:spPr>
        <p:txBody>
          <a:bodyPr wrap="square" rtlCol="0">
            <a:spAutoFit/>
          </a:bodyPr>
          <a:lstStyle/>
          <a:p>
            <a:r>
              <a:rPr lang="en-CA" b="1" dirty="0">
                <a:latin typeface="Copperplate Gothic Bold" panose="020E0705020206020404" pitchFamily="34" charset="0"/>
              </a:rPr>
              <a:t>Circulatory System</a:t>
            </a:r>
            <a:endParaRPr lang="en-CA" dirty="0">
              <a:latin typeface="Copperplate Gothic Bold" panose="020E0705020206020404" pitchFamily="34" charset="0"/>
            </a:endParaRPr>
          </a:p>
        </p:txBody>
      </p:sp>
      <p:sp>
        <p:nvSpPr>
          <p:cNvPr id="19" name="TextBox 18"/>
          <p:cNvSpPr txBox="1"/>
          <p:nvPr/>
        </p:nvSpPr>
        <p:spPr>
          <a:xfrm>
            <a:off x="4415968" y="619046"/>
            <a:ext cx="3960440" cy="2893100"/>
          </a:xfrm>
          <a:prstGeom prst="rect">
            <a:avLst/>
          </a:prstGeom>
          <a:noFill/>
        </p:spPr>
        <p:txBody>
          <a:bodyPr wrap="square" rtlCol="0">
            <a:spAutoFit/>
          </a:bodyPr>
          <a:lstStyle/>
          <a:p>
            <a:pPr marL="285750" lvl="0" indent="-285750">
              <a:buFont typeface="Wingdings" panose="05000000000000000000" pitchFamily="2" charset="2"/>
              <a:buChar char="Ø"/>
            </a:pPr>
            <a:r>
              <a:rPr lang="en-CA" sz="1400" dirty="0"/>
              <a:t>Fifteen of 50 (30.0%) individuals reporting undergoing one or </a:t>
            </a:r>
            <a:r>
              <a:rPr lang="en-CA" sz="1400" dirty="0" smtClean="0"/>
              <a:t>more </a:t>
            </a:r>
            <a:r>
              <a:rPr lang="en-CA" sz="1400" dirty="0"/>
              <a:t>heart </a:t>
            </a:r>
            <a:r>
              <a:rPr lang="en-CA" sz="1400" dirty="0" smtClean="0"/>
              <a:t>procedures</a:t>
            </a:r>
          </a:p>
          <a:p>
            <a:pPr lvl="0"/>
            <a:endParaRPr lang="en-CA" sz="1400" dirty="0"/>
          </a:p>
          <a:p>
            <a:pPr marL="285750" lvl="0" indent="-285750">
              <a:buFont typeface="Wingdings" panose="05000000000000000000" pitchFamily="2" charset="2"/>
              <a:buChar char="Ø"/>
            </a:pPr>
            <a:r>
              <a:rPr lang="en-CA" sz="1400" dirty="0"/>
              <a:t>Procedures reported included: (unspecified) heart valve </a:t>
            </a:r>
            <a:r>
              <a:rPr lang="en-CA" sz="1400" dirty="0" smtClean="0"/>
              <a:t>repair</a:t>
            </a:r>
            <a:r>
              <a:rPr lang="en-CA" sz="1400" dirty="0"/>
              <a:t>, patent ductus </a:t>
            </a:r>
            <a:r>
              <a:rPr lang="en-CA" sz="1400" dirty="0" smtClean="0"/>
              <a:t>arteriosus </a:t>
            </a:r>
            <a:r>
              <a:rPr lang="en-CA" sz="1400" dirty="0"/>
              <a:t>procedures, mitral valve </a:t>
            </a:r>
            <a:r>
              <a:rPr lang="en-CA" sz="1400" dirty="0" smtClean="0"/>
              <a:t>repair</a:t>
            </a:r>
            <a:r>
              <a:rPr lang="en-CA" sz="1400" dirty="0"/>
              <a:t>, pulmonary stenosis repair, open heart surgery, </a:t>
            </a:r>
            <a:r>
              <a:rPr lang="en-CA" sz="1400" dirty="0" smtClean="0"/>
              <a:t>pericardium </a:t>
            </a:r>
            <a:r>
              <a:rPr lang="en-CA" sz="1400" dirty="0"/>
              <a:t>drainage, septal defect </a:t>
            </a:r>
            <a:r>
              <a:rPr lang="en-CA" sz="1400" dirty="0" smtClean="0"/>
              <a:t>repair</a:t>
            </a:r>
          </a:p>
          <a:p>
            <a:pPr lvl="0"/>
            <a:endParaRPr lang="en-CA" sz="1400" dirty="0"/>
          </a:p>
          <a:p>
            <a:pPr marL="285750" lvl="0" indent="-285750">
              <a:buFont typeface="Wingdings" panose="05000000000000000000" pitchFamily="2" charset="2"/>
              <a:buChar char="Ø"/>
            </a:pPr>
            <a:r>
              <a:rPr lang="en-CA" sz="1400" dirty="0" smtClean="0"/>
              <a:t>Ages </a:t>
            </a:r>
            <a:r>
              <a:rPr lang="en-CA" sz="1400" dirty="0"/>
              <a:t>of surgery reported were: at infancy and first two years </a:t>
            </a:r>
            <a:r>
              <a:rPr lang="en-CA" sz="1400" dirty="0" smtClean="0"/>
              <a:t>of </a:t>
            </a:r>
            <a:r>
              <a:rPr lang="en-CA" sz="1400" dirty="0"/>
              <a:t>life; one procedure at age 22 (mitral valve repair); another </a:t>
            </a:r>
            <a:r>
              <a:rPr lang="en-CA" sz="1400" dirty="0" smtClean="0"/>
              <a:t>at </a:t>
            </a:r>
            <a:r>
              <a:rPr lang="en-CA" sz="1400" dirty="0"/>
              <a:t>age 43 (pericardium drainage</a:t>
            </a:r>
            <a:r>
              <a:rPr lang="en-CA" sz="1400" dirty="0" smtClean="0"/>
              <a:t>)</a:t>
            </a:r>
            <a:endParaRPr lang="en-CA" sz="1400" dirty="0"/>
          </a:p>
        </p:txBody>
      </p:sp>
      <p:graphicFrame>
        <p:nvGraphicFramePr>
          <p:cNvPr id="3" name="Content Placeholder 2"/>
          <p:cNvGraphicFramePr>
            <a:graphicFrameLocks noGrp="1"/>
          </p:cNvGraphicFramePr>
          <p:nvPr>
            <p:ph sz="quarter" idx="15"/>
            <p:extLst>
              <p:ext uri="{D42A27DB-BD31-4B8C-83A1-F6EECF244321}">
                <p14:modId xmlns:p14="http://schemas.microsoft.com/office/powerpoint/2010/main" val="3146826852"/>
              </p:ext>
            </p:extLst>
          </p:nvPr>
        </p:nvGraphicFramePr>
        <p:xfrm>
          <a:off x="286544" y="968732"/>
          <a:ext cx="3962400" cy="4536502"/>
        </p:xfrm>
        <a:graphic>
          <a:graphicData uri="http://schemas.openxmlformats.org/drawingml/2006/table">
            <a:tbl>
              <a:tblPr>
                <a:tableStyleId>{B301B821-A1FF-4177-AEE7-76D212191A09}</a:tableStyleId>
              </a:tblPr>
              <a:tblGrid>
                <a:gridCol w="3170144"/>
                <a:gridCol w="792256"/>
              </a:tblGrid>
              <a:tr h="441114">
                <a:tc>
                  <a:txBody>
                    <a:bodyPr/>
                    <a:lstStyle/>
                    <a:p>
                      <a:pPr marL="0" marR="0">
                        <a:lnSpc>
                          <a:spcPct val="115000"/>
                        </a:lnSpc>
                        <a:spcBef>
                          <a:spcPts val="0"/>
                        </a:spcBef>
                        <a:spcAft>
                          <a:spcPts val="0"/>
                        </a:spcAft>
                      </a:pPr>
                      <a:r>
                        <a:rPr lang="en-US" sz="900" dirty="0">
                          <a:effectLst/>
                        </a:rPr>
                        <a:t>Reporting Heart Defects</a:t>
                      </a:r>
                      <a:endParaRPr lang="en-CA" sz="900" dirty="0">
                        <a:effectLst/>
                      </a:endParaRPr>
                    </a:p>
                    <a:p>
                      <a:pPr marL="0" marR="0">
                        <a:lnSpc>
                          <a:spcPct val="115000"/>
                        </a:lnSpc>
                        <a:spcBef>
                          <a:spcPts val="0"/>
                        </a:spcBef>
                        <a:spcAft>
                          <a:spcPts val="0"/>
                        </a:spcAft>
                      </a:pPr>
                      <a:r>
                        <a:rPr lang="en-US" sz="900" dirty="0">
                          <a:effectLst/>
                        </a:rPr>
                        <a:t>n = 52</a:t>
                      </a:r>
                      <a:endParaRPr lang="en-CA" sz="900" dirty="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35 (67.3%)</a:t>
                      </a:r>
                      <a:endParaRPr lang="en-CA" sz="900">
                        <a:effectLst/>
                        <a:latin typeface="Times New Roman"/>
                        <a:ea typeface="Times New Roman"/>
                      </a:endParaRPr>
                    </a:p>
                  </a:txBody>
                  <a:tcPr marL="34699" marR="34699" marT="0" marB="0"/>
                </a:tc>
              </a:tr>
              <a:tr h="266458">
                <a:tc>
                  <a:txBody>
                    <a:bodyPr/>
                    <a:lstStyle/>
                    <a:p>
                      <a:pPr marL="0" marR="0" algn="just">
                        <a:lnSpc>
                          <a:spcPct val="115000"/>
                        </a:lnSpc>
                        <a:spcBef>
                          <a:spcPts val="0"/>
                        </a:spcBef>
                        <a:spcAft>
                          <a:spcPts val="0"/>
                        </a:spcAft>
                      </a:pPr>
                      <a:r>
                        <a:rPr lang="en-US" sz="900" dirty="0">
                          <a:effectLst/>
                        </a:rPr>
                        <a:t>Heart Murmur</a:t>
                      </a:r>
                      <a:endParaRPr lang="en-CA" sz="900" dirty="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11 (31.4%)</a:t>
                      </a:r>
                      <a:endParaRPr lang="en-CA" sz="900">
                        <a:effectLst/>
                        <a:latin typeface="Times New Roman"/>
                        <a:ea typeface="Times New Roman"/>
                      </a:endParaRPr>
                    </a:p>
                  </a:txBody>
                  <a:tcPr marL="34699" marR="34699" marT="0" marB="0"/>
                </a:tc>
              </a:tr>
              <a:tr h="266458">
                <a:tc>
                  <a:txBody>
                    <a:bodyPr/>
                    <a:lstStyle/>
                    <a:p>
                      <a:pPr marL="0" marR="0" algn="just">
                        <a:lnSpc>
                          <a:spcPct val="115000"/>
                        </a:lnSpc>
                        <a:spcBef>
                          <a:spcPts val="0"/>
                        </a:spcBef>
                        <a:spcAft>
                          <a:spcPts val="0"/>
                        </a:spcAft>
                      </a:pPr>
                      <a:r>
                        <a:rPr lang="en-US" sz="900">
                          <a:effectLst/>
                        </a:rPr>
                        <a:t>Patent Ductus Arteriosis </a:t>
                      </a:r>
                      <a:endParaRPr lang="en-CA" sz="90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10 (28.6%)</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a:effectLst/>
                        </a:rPr>
                        <a:t>Pulmonary Stenosis</a:t>
                      </a:r>
                      <a:endParaRPr lang="en-CA" sz="90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10 (28.6%)</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a:effectLst/>
                        </a:rPr>
                        <a:t>Unspecified congenital heart defect</a:t>
                      </a:r>
                      <a:endParaRPr lang="en-CA" sz="90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dirty="0">
                          <a:effectLst/>
                        </a:rPr>
                        <a:t>4 (7.8%)</a:t>
                      </a:r>
                      <a:endParaRPr lang="en-CA" sz="900" dirty="0">
                        <a:effectLst/>
                        <a:latin typeface="Times New Roman"/>
                        <a:ea typeface="Times New Roman"/>
                      </a:endParaRPr>
                    </a:p>
                  </a:txBody>
                  <a:tcPr marL="34699" marR="34699" marT="0" marB="0"/>
                </a:tc>
              </a:tr>
              <a:tr h="364976">
                <a:tc>
                  <a:txBody>
                    <a:bodyPr/>
                    <a:lstStyle/>
                    <a:p>
                      <a:pPr marL="0" marR="0">
                        <a:lnSpc>
                          <a:spcPct val="115000"/>
                        </a:lnSpc>
                        <a:spcBef>
                          <a:spcPts val="0"/>
                        </a:spcBef>
                        <a:spcAft>
                          <a:spcPts val="0"/>
                        </a:spcAft>
                      </a:pPr>
                      <a:r>
                        <a:rPr lang="en-US" sz="900" dirty="0">
                          <a:effectLst/>
                        </a:rPr>
                        <a:t>Congestive Heart failure (1 identified at birth; 1 died age 30; 1 died age 48)</a:t>
                      </a:r>
                      <a:endParaRPr lang="en-CA" sz="900" dirty="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3 (5.9%)</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a:effectLst/>
                        </a:rPr>
                        <a:t>Septal defect (unspecified)</a:t>
                      </a:r>
                      <a:endParaRPr lang="en-CA" sz="90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 (2.9%</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a:effectLst/>
                        </a:rPr>
                        <a:t>Mitral Valve Disease</a:t>
                      </a:r>
                      <a:endParaRPr lang="en-CA" sz="90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 (2.9%</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a:effectLst/>
                        </a:rPr>
                        <a:t>Born with small arteries (diagnosis not confirmed)</a:t>
                      </a:r>
                      <a:endParaRPr lang="en-CA" sz="90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 (2.9%</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a:solidFill>
                            <a:schemeClr val="tx1"/>
                          </a:solidFill>
                          <a:effectLst/>
                        </a:rPr>
                        <a:t>Pericarditis (Onset at age 39)</a:t>
                      </a:r>
                      <a:endParaRPr lang="en-CA" sz="900">
                        <a:solidFill>
                          <a:schemeClr val="tx1"/>
                        </a:solidFill>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 (2.9%</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dirty="0">
                          <a:solidFill>
                            <a:schemeClr val="tx1"/>
                          </a:solidFill>
                          <a:effectLst/>
                        </a:rPr>
                        <a:t>Hypertrophic </a:t>
                      </a:r>
                      <a:r>
                        <a:rPr lang="en-US" sz="900" dirty="0" smtClean="0">
                          <a:solidFill>
                            <a:schemeClr val="tx1"/>
                          </a:solidFill>
                          <a:effectLst/>
                        </a:rPr>
                        <a:t>Cardiomyopathy</a:t>
                      </a:r>
                      <a:endParaRPr lang="en-CA" sz="900" dirty="0">
                        <a:solidFill>
                          <a:schemeClr val="tx1"/>
                        </a:solidFill>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 (2.9%</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dirty="0">
                          <a:solidFill>
                            <a:schemeClr val="tx1"/>
                          </a:solidFill>
                          <a:effectLst/>
                        </a:rPr>
                        <a:t>Reporting more than one heart condition</a:t>
                      </a:r>
                      <a:endParaRPr lang="en-CA" sz="900" dirty="0">
                        <a:solidFill>
                          <a:schemeClr val="tx1"/>
                        </a:solidFill>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dirty="0">
                          <a:effectLst/>
                        </a:rPr>
                        <a:t>6 (17.1%)</a:t>
                      </a:r>
                      <a:endParaRPr lang="en-CA" sz="900" dirty="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a:solidFill>
                            <a:schemeClr val="tx1"/>
                          </a:solidFill>
                          <a:effectLst/>
                        </a:rPr>
                        <a:t>Patent Ductus Arteriosis + Heart Murmur</a:t>
                      </a:r>
                      <a:endParaRPr lang="en-CA" sz="900">
                        <a:solidFill>
                          <a:schemeClr val="tx1"/>
                        </a:solidFill>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dirty="0">
                          <a:effectLst/>
                        </a:rPr>
                        <a:t>1</a:t>
                      </a:r>
                      <a:endParaRPr lang="en-CA" sz="900" dirty="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dirty="0">
                          <a:solidFill>
                            <a:schemeClr val="tx1"/>
                          </a:solidFill>
                          <a:effectLst/>
                        </a:rPr>
                        <a:t>Patent Ductus </a:t>
                      </a:r>
                      <a:r>
                        <a:rPr lang="en-US" sz="900" dirty="0" smtClean="0">
                          <a:solidFill>
                            <a:schemeClr val="tx1"/>
                          </a:solidFill>
                          <a:effectLst/>
                        </a:rPr>
                        <a:t>Arteriosus + </a:t>
                      </a:r>
                      <a:r>
                        <a:rPr lang="en-US" sz="900" dirty="0">
                          <a:solidFill>
                            <a:schemeClr val="tx1"/>
                          </a:solidFill>
                          <a:effectLst/>
                        </a:rPr>
                        <a:t>Pulmonary Stenosis</a:t>
                      </a:r>
                      <a:endParaRPr lang="en-CA" sz="900" dirty="0">
                        <a:solidFill>
                          <a:schemeClr val="tx1"/>
                        </a:solidFill>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3</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a:effectLst/>
                        </a:rPr>
                        <a:t>Pulmonary Stenosis + ventricular septal defect</a:t>
                      </a:r>
                      <a:endParaRPr lang="en-CA" sz="90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a:effectLst/>
                        </a:rPr>
                        <a:t>1</a:t>
                      </a:r>
                      <a:endParaRPr lang="en-CA" sz="900">
                        <a:effectLst/>
                        <a:latin typeface="Times New Roman"/>
                        <a:ea typeface="Times New Roman"/>
                      </a:endParaRPr>
                    </a:p>
                  </a:txBody>
                  <a:tcPr marL="34699" marR="34699" marT="0" marB="0"/>
                </a:tc>
              </a:tr>
              <a:tr h="266458">
                <a:tc>
                  <a:txBody>
                    <a:bodyPr/>
                    <a:lstStyle/>
                    <a:p>
                      <a:pPr marL="0" marR="0">
                        <a:lnSpc>
                          <a:spcPct val="115000"/>
                        </a:lnSpc>
                        <a:spcBef>
                          <a:spcPts val="0"/>
                        </a:spcBef>
                        <a:spcAft>
                          <a:spcPts val="0"/>
                        </a:spcAft>
                      </a:pPr>
                      <a:r>
                        <a:rPr lang="en-US" sz="900" dirty="0">
                          <a:effectLst/>
                        </a:rPr>
                        <a:t>Heart murmur + unreported defect</a:t>
                      </a:r>
                      <a:endParaRPr lang="en-CA" sz="900" dirty="0">
                        <a:effectLst/>
                        <a:latin typeface="Times New Roman"/>
                        <a:ea typeface="Times New Roman"/>
                      </a:endParaRPr>
                    </a:p>
                  </a:txBody>
                  <a:tcPr marL="34699" marR="34699" marT="0" marB="0"/>
                </a:tc>
                <a:tc>
                  <a:txBody>
                    <a:bodyPr/>
                    <a:lstStyle/>
                    <a:p>
                      <a:pPr marL="0" marR="0">
                        <a:lnSpc>
                          <a:spcPct val="115000"/>
                        </a:lnSpc>
                        <a:spcBef>
                          <a:spcPts val="0"/>
                        </a:spcBef>
                        <a:spcAft>
                          <a:spcPts val="0"/>
                        </a:spcAft>
                      </a:pPr>
                      <a:r>
                        <a:rPr lang="en-US" sz="900" dirty="0">
                          <a:effectLst/>
                        </a:rPr>
                        <a:t>1</a:t>
                      </a:r>
                      <a:endParaRPr lang="en-CA" sz="900" dirty="0">
                        <a:effectLst/>
                        <a:latin typeface="Times New Roman"/>
                        <a:ea typeface="Times New Roman"/>
                      </a:endParaRPr>
                    </a:p>
                  </a:txBody>
                  <a:tcPr marL="34699" marR="34699" marT="0" marB="0"/>
                </a:tc>
              </a:tr>
            </a:tbl>
          </a:graphicData>
        </a:graphic>
      </p:graphicFrame>
      <p:sp>
        <p:nvSpPr>
          <p:cNvPr id="20" name="Rectangle 60"/>
          <p:cNvSpPr>
            <a:spLocks noGrp="1"/>
          </p:cNvSpPr>
          <p:nvPr>
            <p:ph type="body" sz="quarter" idx="18"/>
          </p:nvPr>
        </p:nvSpPr>
        <p:spPr>
          <a:xfrm>
            <a:off x="4439619" y="3667273"/>
            <a:ext cx="3965575" cy="228600"/>
          </a:xfrm>
          <a:solidFill>
            <a:srgbClr val="C00000"/>
          </a:solidFill>
        </p:spPr>
        <p:txBody>
          <a:bodyPr>
            <a:normAutofit fontScale="92500" lnSpcReduction="10000"/>
          </a:bodyPr>
          <a:lstStyle>
            <a:extLst/>
          </a:lstStyle>
          <a:p>
            <a:r>
              <a:rPr lang="en-CA" dirty="0"/>
              <a:t>History of Heart surgeries</a:t>
            </a:r>
          </a:p>
        </p:txBody>
      </p:sp>
      <p:sp>
        <p:nvSpPr>
          <p:cNvPr id="14" name="Rectangle 13"/>
          <p:cNvSpPr/>
          <p:nvPr/>
        </p:nvSpPr>
        <p:spPr>
          <a:xfrm>
            <a:off x="4410833" y="3895873"/>
            <a:ext cx="4079960" cy="738664"/>
          </a:xfrm>
          <a:prstGeom prst="rect">
            <a:avLst/>
          </a:prstGeom>
        </p:spPr>
        <p:txBody>
          <a:bodyPr wrap="square">
            <a:spAutoFit/>
          </a:bodyPr>
          <a:lstStyle/>
          <a:p>
            <a:r>
              <a:rPr lang="en-CA" sz="1400" dirty="0"/>
              <a:t>Reporting of incidence of hypertension and high cholesterol</a:t>
            </a:r>
          </a:p>
          <a:p>
            <a:pPr algn="r"/>
            <a:r>
              <a:rPr lang="en-CA" sz="1400" dirty="0"/>
              <a:t>	</a:t>
            </a:r>
            <a:r>
              <a:rPr lang="en-US" sz="1200" dirty="0"/>
              <a:t>Reported age of onset of condition</a:t>
            </a:r>
            <a:endParaRPr lang="en-CA" sz="1200" dirty="0"/>
          </a:p>
        </p:txBody>
      </p:sp>
      <p:graphicFrame>
        <p:nvGraphicFramePr>
          <p:cNvPr id="15" name="Table 14"/>
          <p:cNvGraphicFramePr>
            <a:graphicFrameLocks noGrp="1"/>
          </p:cNvGraphicFramePr>
          <p:nvPr>
            <p:extLst>
              <p:ext uri="{D42A27DB-BD31-4B8C-83A1-F6EECF244321}">
                <p14:modId xmlns:p14="http://schemas.microsoft.com/office/powerpoint/2010/main" val="180780249"/>
              </p:ext>
            </p:extLst>
          </p:nvPr>
        </p:nvGraphicFramePr>
        <p:xfrm>
          <a:off x="4463697" y="4567557"/>
          <a:ext cx="3907574" cy="1454658"/>
        </p:xfrm>
        <a:graphic>
          <a:graphicData uri="http://schemas.openxmlformats.org/drawingml/2006/table">
            <a:tbl>
              <a:tblPr>
                <a:tableStyleId>{B301B821-A1FF-4177-AEE7-76D212191A09}</a:tableStyleId>
              </a:tblPr>
              <a:tblGrid>
                <a:gridCol w="1089077"/>
                <a:gridCol w="384114"/>
                <a:gridCol w="320397"/>
                <a:gridCol w="576624"/>
                <a:gridCol w="512454"/>
                <a:gridCol w="512454"/>
                <a:gridCol w="512454"/>
              </a:tblGrid>
              <a:tr h="255905">
                <a:tc>
                  <a:txBody>
                    <a:bodyPr/>
                    <a:lstStyle/>
                    <a:p>
                      <a:pPr marL="0" marR="0">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and %</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Unk. age</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dirty="0">
                          <a:effectLst/>
                        </a:rPr>
                        <a:t>20’s</a:t>
                      </a:r>
                      <a:endParaRPr lang="en-CA" sz="1000" dirty="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30’s</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40’s</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50’s</a:t>
                      </a:r>
                      <a:endParaRPr lang="en-CA" sz="1000">
                        <a:effectLst/>
                        <a:latin typeface="Times New Roman"/>
                        <a:ea typeface="Times New Roman"/>
                      </a:endParaRPr>
                    </a:p>
                  </a:txBody>
                  <a:tcPr marL="39370" marR="39370" marT="0" marB="0" anchor="ctr"/>
                </a:tc>
              </a:tr>
              <a:tr h="255905">
                <a:tc>
                  <a:txBody>
                    <a:bodyPr/>
                    <a:lstStyle/>
                    <a:p>
                      <a:pPr marL="0" marR="0">
                        <a:lnSpc>
                          <a:spcPct val="115000"/>
                        </a:lnSpc>
                        <a:spcBef>
                          <a:spcPts val="0"/>
                        </a:spcBef>
                        <a:spcAft>
                          <a:spcPts val="0"/>
                        </a:spcAft>
                      </a:pPr>
                      <a:r>
                        <a:rPr lang="en-US" sz="900" dirty="0" smtClean="0">
                          <a:effectLst/>
                        </a:rPr>
                        <a:t>Hypertension </a:t>
                      </a:r>
                      <a:endParaRPr lang="en-CA" sz="900" dirty="0" smtClean="0">
                        <a:effectLst/>
                      </a:endParaRPr>
                    </a:p>
                    <a:p>
                      <a:pPr marL="0" marR="0">
                        <a:lnSpc>
                          <a:spcPct val="115000"/>
                        </a:lnSpc>
                        <a:spcBef>
                          <a:spcPts val="0"/>
                        </a:spcBef>
                        <a:spcAft>
                          <a:spcPts val="0"/>
                        </a:spcAft>
                      </a:pPr>
                      <a:r>
                        <a:rPr lang="en-US" sz="900" dirty="0" smtClean="0">
                          <a:effectLst/>
                        </a:rPr>
                        <a:t>(High Blood Pressure </a:t>
                      </a:r>
                      <a:endParaRPr lang="en-CA" sz="900" dirty="0" smtClean="0">
                        <a:effectLst/>
                      </a:endParaRPr>
                    </a:p>
                    <a:p>
                      <a:pPr marL="0" marR="0">
                        <a:lnSpc>
                          <a:spcPct val="115000"/>
                        </a:lnSpc>
                        <a:spcBef>
                          <a:spcPts val="0"/>
                        </a:spcBef>
                        <a:spcAft>
                          <a:spcPts val="0"/>
                        </a:spcAft>
                      </a:pPr>
                      <a:r>
                        <a:rPr lang="en-US" sz="900" dirty="0" smtClean="0">
                          <a:effectLst/>
                        </a:rPr>
                        <a:t>(n = 50) </a:t>
                      </a:r>
                      <a:endParaRPr lang="en-CA" sz="9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dirty="0">
                          <a:effectLst/>
                        </a:rPr>
                        <a:t>9</a:t>
                      </a:r>
                      <a:endParaRPr lang="en-CA" sz="900" dirty="0">
                        <a:effectLst/>
                      </a:endParaRPr>
                    </a:p>
                    <a:p>
                      <a:pPr marL="0" marR="0" algn="ctr">
                        <a:lnSpc>
                          <a:spcPct val="115000"/>
                        </a:lnSpc>
                        <a:spcBef>
                          <a:spcPts val="0"/>
                        </a:spcBef>
                        <a:spcAft>
                          <a:spcPts val="0"/>
                        </a:spcAft>
                      </a:pPr>
                      <a:r>
                        <a:rPr lang="en-US" sz="900" dirty="0">
                          <a:effectLst/>
                        </a:rPr>
                        <a:t>(18.0%)</a:t>
                      </a:r>
                      <a:endParaRPr lang="en-CA" sz="9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a:effectLst/>
                        </a:rPr>
                        <a:t>4</a:t>
                      </a:r>
                      <a:endParaRPr lang="en-CA" sz="9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a:effectLst/>
                        </a:rPr>
                        <a:t>3 (1 at 21;</a:t>
                      </a:r>
                      <a:endParaRPr lang="en-CA" sz="900">
                        <a:effectLst/>
                      </a:endParaRPr>
                    </a:p>
                    <a:p>
                      <a:pPr marL="0" marR="0" algn="ctr">
                        <a:lnSpc>
                          <a:spcPct val="115000"/>
                        </a:lnSpc>
                        <a:spcBef>
                          <a:spcPts val="0"/>
                        </a:spcBef>
                        <a:spcAft>
                          <a:spcPts val="0"/>
                        </a:spcAft>
                      </a:pPr>
                      <a:r>
                        <a:rPr lang="en-US" sz="900">
                          <a:effectLst/>
                        </a:rPr>
                        <a:t>2 during late 20s)</a:t>
                      </a:r>
                      <a:endParaRPr lang="en-CA" sz="9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a:effectLst/>
                        </a:rPr>
                        <a:t>1 (age 35)</a:t>
                      </a:r>
                      <a:endParaRPr lang="en-CA" sz="9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a:effectLst/>
                        </a:rPr>
                        <a:t>1 (age 41)</a:t>
                      </a:r>
                      <a:endParaRPr lang="en-CA" sz="9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dirty="0">
                          <a:effectLst/>
                        </a:rPr>
                        <a:t> </a:t>
                      </a:r>
                      <a:endParaRPr lang="en-CA" sz="900" dirty="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900" dirty="0">
                          <a:effectLst/>
                        </a:rPr>
                        <a:t>High cholesterol</a:t>
                      </a:r>
                      <a:endParaRPr lang="en-CA" sz="900" dirty="0">
                        <a:effectLst/>
                      </a:endParaRPr>
                    </a:p>
                    <a:p>
                      <a:pPr marL="0" marR="0">
                        <a:lnSpc>
                          <a:spcPct val="115000"/>
                        </a:lnSpc>
                        <a:spcBef>
                          <a:spcPts val="0"/>
                        </a:spcBef>
                        <a:spcAft>
                          <a:spcPts val="0"/>
                        </a:spcAft>
                      </a:pPr>
                      <a:r>
                        <a:rPr lang="en-US" sz="900" dirty="0">
                          <a:effectLst/>
                        </a:rPr>
                        <a:t>(n = 50)</a:t>
                      </a:r>
                      <a:endParaRPr lang="en-CA" sz="9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dirty="0">
                          <a:effectLst/>
                        </a:rPr>
                        <a:t>10</a:t>
                      </a:r>
                      <a:endParaRPr lang="en-CA" sz="900" dirty="0">
                        <a:effectLst/>
                      </a:endParaRPr>
                    </a:p>
                    <a:p>
                      <a:pPr marL="0" marR="0" algn="ctr">
                        <a:lnSpc>
                          <a:spcPct val="115000"/>
                        </a:lnSpc>
                        <a:spcBef>
                          <a:spcPts val="0"/>
                        </a:spcBef>
                        <a:spcAft>
                          <a:spcPts val="0"/>
                        </a:spcAft>
                      </a:pPr>
                      <a:r>
                        <a:rPr lang="en-US" sz="900" dirty="0">
                          <a:effectLst/>
                        </a:rPr>
                        <a:t>(20.0%)</a:t>
                      </a:r>
                      <a:endParaRPr lang="en-CA" sz="9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a:effectLst/>
                        </a:rPr>
                        <a:t>3</a:t>
                      </a:r>
                      <a:endParaRPr lang="en-CA" sz="9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a:effectLst/>
                        </a:rPr>
                        <a:t>2 (1-age 21, 1-during late 20s’)</a:t>
                      </a:r>
                      <a:endParaRPr lang="en-CA" sz="9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a:effectLst/>
                        </a:rPr>
                        <a:t>2 (age 30+, age 39)</a:t>
                      </a:r>
                      <a:endParaRPr lang="en-CA" sz="9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a:effectLst/>
                        </a:rPr>
                        <a:t>2 (age 41, age 42)</a:t>
                      </a:r>
                      <a:endParaRPr lang="en-CA" sz="9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900" dirty="0">
                          <a:effectLst/>
                        </a:rPr>
                        <a:t>1 (age 57)</a:t>
                      </a:r>
                      <a:endParaRPr lang="en-CA" sz="900" dirty="0">
                        <a:effectLst/>
                        <a:latin typeface="Times New Roman"/>
                        <a:ea typeface="Times New Roman"/>
                      </a:endParaRPr>
                    </a:p>
                  </a:txBody>
                  <a:tcPr marL="39370" marR="39370" marT="0" marB="0"/>
                </a:tc>
              </a:tr>
            </a:tbl>
          </a:graphicData>
        </a:graphic>
      </p:graphicFrame>
      <p:sp>
        <p:nvSpPr>
          <p:cNvPr id="17" name="Rectangle 16"/>
          <p:cNvSpPr/>
          <p:nvPr/>
        </p:nvSpPr>
        <p:spPr>
          <a:xfrm>
            <a:off x="1559099" y="5661248"/>
            <a:ext cx="2664296" cy="1015663"/>
          </a:xfrm>
          <a:prstGeom prst="rect">
            <a:avLst/>
          </a:prstGeom>
          <a:solidFill>
            <a:srgbClr val="C00000"/>
          </a:solidFill>
        </p:spPr>
        <p:txBody>
          <a:bodyPr wrap="square">
            <a:spAutoFit/>
          </a:bodyPr>
          <a:lstStyle/>
          <a:p>
            <a:pPr marL="171450" lvl="0" indent="-171450">
              <a:buFont typeface="Wingdings" panose="05000000000000000000" pitchFamily="2" charset="2"/>
              <a:buChar char="Ø"/>
            </a:pPr>
            <a:r>
              <a:rPr lang="en-CA" sz="1200" dirty="0">
                <a:solidFill>
                  <a:schemeClr val="bg1"/>
                </a:solidFill>
              </a:rPr>
              <a:t>In the 1999 survey, high blood pressure was reported by 7.2% </a:t>
            </a:r>
            <a:r>
              <a:rPr lang="en-CA" sz="1200" dirty="0" smtClean="0">
                <a:solidFill>
                  <a:schemeClr val="bg1"/>
                </a:solidFill>
              </a:rPr>
              <a:t>of </a:t>
            </a:r>
            <a:r>
              <a:rPr lang="en-CA" sz="1200" dirty="0">
                <a:solidFill>
                  <a:schemeClr val="bg1"/>
                </a:solidFill>
              </a:rPr>
              <a:t>respondents</a:t>
            </a:r>
          </a:p>
          <a:p>
            <a:pPr marL="171450" lvl="0" indent="-171450">
              <a:buFont typeface="Wingdings" panose="05000000000000000000" pitchFamily="2" charset="2"/>
              <a:buChar char="Ø"/>
            </a:pPr>
            <a:r>
              <a:rPr lang="en-CA" sz="1200" dirty="0">
                <a:solidFill>
                  <a:schemeClr val="bg1"/>
                </a:solidFill>
              </a:rPr>
              <a:t>There were no comparative results for cholesterol from the </a:t>
            </a:r>
            <a:r>
              <a:rPr lang="en-CA" sz="1200" dirty="0" smtClean="0">
                <a:solidFill>
                  <a:schemeClr val="bg1"/>
                </a:solidFill>
              </a:rPr>
              <a:t>1999 </a:t>
            </a:r>
            <a:r>
              <a:rPr lang="en-CA" sz="1200" dirty="0">
                <a:solidFill>
                  <a:schemeClr val="bg1"/>
                </a:solidFill>
              </a:rPr>
              <a:t>study.</a:t>
            </a:r>
          </a:p>
        </p:txBody>
      </p:sp>
    </p:spTree>
    <p:extLst>
      <p:ext uri="{BB962C8B-B14F-4D97-AF65-F5344CB8AC3E}">
        <p14:creationId xmlns:p14="http://schemas.microsoft.com/office/powerpoint/2010/main" val="528517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3888432" cy="369332"/>
          </a:xfrm>
          <a:prstGeom prst="rect">
            <a:avLst/>
          </a:prstGeom>
          <a:noFill/>
        </p:spPr>
        <p:txBody>
          <a:bodyPr wrap="square" rtlCol="0">
            <a:spAutoFit/>
          </a:bodyPr>
          <a:lstStyle/>
          <a:p>
            <a:r>
              <a:rPr lang="en-US" b="1" dirty="0">
                <a:latin typeface="Copperplate Gothic Bold" panose="020E0705020206020404" pitchFamily="34" charset="0"/>
              </a:rPr>
              <a:t>Respiratory System</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2914864880"/>
              </p:ext>
            </p:extLst>
          </p:nvPr>
        </p:nvGraphicFramePr>
        <p:xfrm>
          <a:off x="539552" y="1808839"/>
          <a:ext cx="7704858" cy="4069290"/>
        </p:xfrm>
        <a:graphic>
          <a:graphicData uri="http://schemas.openxmlformats.org/drawingml/2006/table">
            <a:tbl>
              <a:tblPr>
                <a:tableStyleId>{B301B821-A1FF-4177-AEE7-76D212191A09}</a:tableStyleId>
              </a:tblPr>
              <a:tblGrid>
                <a:gridCol w="3302452"/>
                <a:gridCol w="855808"/>
                <a:gridCol w="978312"/>
                <a:gridCol w="489156"/>
                <a:gridCol w="489156"/>
                <a:gridCol w="611662"/>
                <a:gridCol w="489156"/>
                <a:gridCol w="489156"/>
              </a:tblGrid>
              <a:tr h="377054">
                <a:tc>
                  <a:txBody>
                    <a:bodyPr/>
                    <a:lstStyle/>
                    <a:p>
                      <a:pPr marL="0" marR="0">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Yes</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Unknown</a:t>
                      </a:r>
                      <a:endParaRPr lang="en-CA" sz="1000">
                        <a:effectLst/>
                      </a:endParaRPr>
                    </a:p>
                    <a:p>
                      <a:pPr marL="0" marR="0" algn="ctr">
                        <a:lnSpc>
                          <a:spcPct val="115000"/>
                        </a:lnSpc>
                        <a:spcBef>
                          <a:spcPts val="0"/>
                        </a:spcBef>
                        <a:spcAft>
                          <a:spcPts val="0"/>
                        </a:spcAft>
                      </a:pPr>
                      <a:r>
                        <a:rPr lang="en-US" sz="1000">
                          <a:effectLst/>
                        </a:rPr>
                        <a:t>Age</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0-5</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6-12</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Teen</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20’s</a:t>
                      </a:r>
                      <a:endParaRPr lang="en-CA" sz="1000">
                        <a:effectLst/>
                        <a:latin typeface="Times New Roman"/>
                        <a:ea typeface="Times New Roman"/>
                      </a:endParaRPr>
                    </a:p>
                  </a:txBody>
                  <a:tcPr marL="39370" marR="39370" marT="0" marB="0" anchor="ctr"/>
                </a:tc>
                <a:tc>
                  <a:txBody>
                    <a:bodyPr/>
                    <a:lstStyle/>
                    <a:p>
                      <a:pPr marL="0" marR="0" algn="ctr">
                        <a:lnSpc>
                          <a:spcPct val="115000"/>
                        </a:lnSpc>
                        <a:spcBef>
                          <a:spcPts val="0"/>
                        </a:spcBef>
                        <a:spcAft>
                          <a:spcPts val="0"/>
                        </a:spcAft>
                      </a:pPr>
                      <a:r>
                        <a:rPr lang="en-US" sz="1000">
                          <a:effectLst/>
                        </a:rPr>
                        <a:t>30’s</a:t>
                      </a:r>
                      <a:endParaRPr lang="en-CA" sz="1000">
                        <a:effectLst/>
                        <a:latin typeface="Times New Roman"/>
                        <a:ea typeface="Times New Roman"/>
                      </a:endParaRPr>
                    </a:p>
                  </a:txBody>
                  <a:tcPr marL="39370" marR="39370" marT="0" marB="0" anchor="ctr"/>
                </a:tc>
              </a:tr>
              <a:tr h="452535">
                <a:tc>
                  <a:txBody>
                    <a:bodyPr/>
                    <a:lstStyle/>
                    <a:p>
                      <a:pPr marL="0" marR="0" algn="just">
                        <a:lnSpc>
                          <a:spcPct val="115000"/>
                        </a:lnSpc>
                        <a:spcBef>
                          <a:spcPts val="0"/>
                        </a:spcBef>
                        <a:spcAft>
                          <a:spcPts val="0"/>
                        </a:spcAft>
                      </a:pPr>
                      <a:r>
                        <a:rPr lang="en-US" sz="1100" dirty="0">
                          <a:effectLst/>
                        </a:rPr>
                        <a:t>Respiratory Problems </a:t>
                      </a:r>
                      <a:endParaRPr lang="en-CA" sz="1100" dirty="0">
                        <a:effectLst/>
                      </a:endParaRPr>
                    </a:p>
                    <a:p>
                      <a:pPr marL="0" marR="0" algn="just">
                        <a:lnSpc>
                          <a:spcPct val="115000"/>
                        </a:lnSpc>
                        <a:spcBef>
                          <a:spcPts val="0"/>
                        </a:spcBef>
                        <a:spcAft>
                          <a:spcPts val="0"/>
                        </a:spcAft>
                      </a:pPr>
                      <a:r>
                        <a:rPr lang="en-US" sz="1100" dirty="0">
                          <a:effectLst/>
                        </a:rPr>
                        <a:t>(n = 51)</a:t>
                      </a:r>
                      <a:endParaRPr lang="en-CA" sz="11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27</a:t>
                      </a:r>
                      <a:endParaRPr lang="en-CA" sz="1100">
                        <a:effectLst/>
                      </a:endParaRPr>
                    </a:p>
                    <a:p>
                      <a:pPr marL="0" marR="0" algn="ctr">
                        <a:lnSpc>
                          <a:spcPct val="115000"/>
                        </a:lnSpc>
                        <a:spcBef>
                          <a:spcPts val="0"/>
                        </a:spcBef>
                        <a:spcAft>
                          <a:spcPts val="0"/>
                        </a:spcAft>
                      </a:pPr>
                      <a:r>
                        <a:rPr lang="en-US" sz="1100">
                          <a:effectLst/>
                        </a:rPr>
                        <a:t>(52.9%)</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03417">
                <a:tc>
                  <a:txBody>
                    <a:bodyPr/>
                    <a:lstStyle/>
                    <a:p>
                      <a:pPr marL="0" marR="0">
                        <a:lnSpc>
                          <a:spcPct val="115000"/>
                        </a:lnSpc>
                        <a:spcBef>
                          <a:spcPts val="0"/>
                        </a:spcBef>
                        <a:spcAft>
                          <a:spcPts val="0"/>
                        </a:spcAft>
                      </a:pPr>
                      <a:r>
                        <a:rPr lang="en-US" sz="1100">
                          <a:effectLst/>
                        </a:rPr>
                        <a:t>Reporting allergies to environmental related agents (dust, molds etc) n = 51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16</a:t>
                      </a:r>
                      <a:endParaRPr lang="en-CA" sz="1100">
                        <a:effectLst/>
                      </a:endParaRPr>
                    </a:p>
                    <a:p>
                      <a:pPr marL="0" marR="0" algn="ctr">
                        <a:lnSpc>
                          <a:spcPct val="115000"/>
                        </a:lnSpc>
                        <a:spcBef>
                          <a:spcPts val="0"/>
                        </a:spcBef>
                        <a:spcAft>
                          <a:spcPts val="0"/>
                        </a:spcAft>
                      </a:pPr>
                      <a:r>
                        <a:rPr lang="en-US" sz="1100">
                          <a:effectLst/>
                        </a:rPr>
                        <a:t>(31.4%)</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03417">
                <a:tc>
                  <a:txBody>
                    <a:bodyPr/>
                    <a:lstStyle/>
                    <a:p>
                      <a:pPr marL="0" marR="0">
                        <a:lnSpc>
                          <a:spcPct val="115000"/>
                        </a:lnSpc>
                        <a:spcBef>
                          <a:spcPts val="0"/>
                        </a:spcBef>
                        <a:spcAft>
                          <a:spcPts val="0"/>
                        </a:spcAft>
                      </a:pPr>
                      <a:r>
                        <a:rPr lang="en-US" sz="1100">
                          <a:effectLst/>
                        </a:rPr>
                        <a:t>Reporting Asthma or other lung problems including bronchitis n = 51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8</a:t>
                      </a:r>
                      <a:endParaRPr lang="en-CA" sz="1100">
                        <a:effectLst/>
                      </a:endParaRPr>
                    </a:p>
                    <a:p>
                      <a:pPr marL="0" marR="0" algn="ctr">
                        <a:lnSpc>
                          <a:spcPct val="115000"/>
                        </a:lnSpc>
                        <a:spcBef>
                          <a:spcPts val="0"/>
                        </a:spcBef>
                        <a:spcAft>
                          <a:spcPts val="0"/>
                        </a:spcAft>
                      </a:pPr>
                      <a:r>
                        <a:rPr lang="en-US" sz="1100">
                          <a:effectLst/>
                        </a:rPr>
                        <a:t>(15.7%)</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6</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1</a:t>
                      </a:r>
                      <a:endParaRPr lang="en-CA" sz="11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000">
                        <a:effectLst/>
                        <a:latin typeface="Times New Roman"/>
                        <a:ea typeface="Times New Roman"/>
                      </a:endParaRPr>
                    </a:p>
                  </a:txBody>
                  <a:tcPr marL="39370" marR="39370" marT="0" marB="0"/>
                </a:tc>
              </a:tr>
              <a:tr h="415782">
                <a:tc>
                  <a:txBody>
                    <a:bodyPr/>
                    <a:lstStyle/>
                    <a:p>
                      <a:pPr>
                        <a:lnSpc>
                          <a:spcPct val="115000"/>
                        </a:lnSpc>
                      </a:pPr>
                      <a:r>
                        <a:rPr lang="en-US" sz="1100">
                          <a:effectLst/>
                        </a:rPr>
                        <a:t>Reporting Pneumonia</a:t>
                      </a:r>
                      <a:endParaRPr lang="en-CA" sz="1100">
                        <a:effectLst/>
                      </a:endParaRPr>
                    </a:p>
                    <a:p>
                      <a:pPr>
                        <a:lnSpc>
                          <a:spcPct val="115000"/>
                        </a:lnSpc>
                      </a:pPr>
                      <a:r>
                        <a:rPr lang="en-US" sz="1100">
                          <a:effectLst/>
                        </a:rPr>
                        <a:t>n = 51</a:t>
                      </a:r>
                      <a:endParaRPr lang="en-CA" sz="1100">
                        <a:effectLst/>
                        <a:latin typeface="Calibri"/>
                      </a:endParaRPr>
                    </a:p>
                  </a:txBody>
                  <a:tcPr marL="39370" marR="39370" marT="0" marB="0"/>
                </a:tc>
                <a:tc>
                  <a:txBody>
                    <a:bodyPr/>
                    <a:lstStyle/>
                    <a:p>
                      <a:pPr marL="0" marR="0" algn="ctr">
                        <a:lnSpc>
                          <a:spcPct val="115000"/>
                        </a:lnSpc>
                        <a:spcBef>
                          <a:spcPts val="0"/>
                        </a:spcBef>
                        <a:spcAft>
                          <a:spcPts val="0"/>
                        </a:spcAft>
                      </a:pPr>
                      <a:r>
                        <a:rPr lang="en-US" sz="1100">
                          <a:effectLst/>
                        </a:rPr>
                        <a:t>15</a:t>
                      </a:r>
                      <a:endParaRPr lang="en-CA" sz="1100">
                        <a:effectLst/>
                      </a:endParaRPr>
                    </a:p>
                    <a:p>
                      <a:pPr marL="0" marR="0" algn="ctr">
                        <a:lnSpc>
                          <a:spcPct val="115000"/>
                        </a:lnSpc>
                        <a:spcBef>
                          <a:spcPts val="0"/>
                        </a:spcBef>
                        <a:spcAft>
                          <a:spcPts val="0"/>
                        </a:spcAft>
                      </a:pPr>
                      <a:r>
                        <a:rPr lang="en-US" sz="1100">
                          <a:effectLst/>
                        </a:rPr>
                        <a:t>(29.4%)</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5</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4</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3</a:t>
                      </a:r>
                      <a:endParaRPr lang="en-CA" sz="1000">
                        <a:effectLst/>
                        <a:latin typeface="Times New Roman"/>
                        <a:ea typeface="Times New Roman"/>
                      </a:endParaRPr>
                    </a:p>
                  </a:txBody>
                  <a:tcPr marL="39370" marR="39370" marT="0" marB="0"/>
                </a:tc>
              </a:tr>
              <a:tr h="403417">
                <a:tc>
                  <a:txBody>
                    <a:bodyPr/>
                    <a:lstStyle/>
                    <a:p>
                      <a:pPr marL="0" marR="0">
                        <a:lnSpc>
                          <a:spcPct val="115000"/>
                        </a:lnSpc>
                        <a:spcBef>
                          <a:spcPts val="0"/>
                        </a:spcBef>
                        <a:spcAft>
                          <a:spcPts val="0"/>
                        </a:spcAft>
                      </a:pPr>
                      <a:r>
                        <a:rPr lang="en-US" sz="1100">
                          <a:effectLst/>
                        </a:rPr>
                        <a:t>Reporting various allergies, asthma and pneumonia n = 51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3</a:t>
                      </a:r>
                      <a:endParaRPr lang="en-CA" sz="1100">
                        <a:effectLst/>
                      </a:endParaRPr>
                    </a:p>
                    <a:p>
                      <a:pPr marL="0" marR="0" algn="ctr">
                        <a:lnSpc>
                          <a:spcPct val="115000"/>
                        </a:lnSpc>
                        <a:spcBef>
                          <a:spcPts val="0"/>
                        </a:spcBef>
                        <a:spcAft>
                          <a:spcPts val="0"/>
                        </a:spcAft>
                      </a:pPr>
                      <a:r>
                        <a:rPr lang="en-US" sz="1100">
                          <a:effectLst/>
                        </a:rPr>
                        <a:t>(5.9%)</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03417">
                <a:tc>
                  <a:txBody>
                    <a:bodyPr/>
                    <a:lstStyle/>
                    <a:p>
                      <a:pPr marL="0" marR="0">
                        <a:lnSpc>
                          <a:spcPct val="115000"/>
                        </a:lnSpc>
                        <a:spcBef>
                          <a:spcPts val="0"/>
                        </a:spcBef>
                        <a:spcAft>
                          <a:spcPts val="0"/>
                        </a:spcAft>
                      </a:pPr>
                      <a:r>
                        <a:rPr lang="en-US" sz="1100" dirty="0">
                          <a:effectLst/>
                        </a:rPr>
                        <a:t>Reporting various allergies and pneumonia n = 51</a:t>
                      </a:r>
                      <a:endParaRPr lang="en-CA" sz="11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7</a:t>
                      </a:r>
                      <a:endParaRPr lang="en-CA" sz="1100">
                        <a:effectLst/>
                      </a:endParaRPr>
                    </a:p>
                    <a:p>
                      <a:pPr marL="0" marR="0" algn="ctr">
                        <a:lnSpc>
                          <a:spcPct val="115000"/>
                        </a:lnSpc>
                        <a:spcBef>
                          <a:spcPts val="0"/>
                        </a:spcBef>
                        <a:spcAft>
                          <a:spcPts val="0"/>
                        </a:spcAft>
                      </a:pPr>
                      <a:r>
                        <a:rPr lang="en-US" sz="1100">
                          <a:effectLst/>
                        </a:rPr>
                        <a:t>(13.7%)</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03417">
                <a:tc>
                  <a:txBody>
                    <a:bodyPr/>
                    <a:lstStyle/>
                    <a:p>
                      <a:pPr marL="0" marR="0">
                        <a:lnSpc>
                          <a:spcPct val="115000"/>
                        </a:lnSpc>
                        <a:spcBef>
                          <a:spcPts val="0"/>
                        </a:spcBef>
                        <a:spcAft>
                          <a:spcPts val="0"/>
                        </a:spcAft>
                      </a:pPr>
                      <a:r>
                        <a:rPr lang="en-US" sz="1100">
                          <a:effectLst/>
                        </a:rPr>
                        <a:t>Reporting various allergies and asthma n = 51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3</a:t>
                      </a:r>
                      <a:endParaRPr lang="en-CA" sz="1100">
                        <a:effectLst/>
                      </a:endParaRPr>
                    </a:p>
                    <a:p>
                      <a:pPr marL="0" marR="0" algn="ctr">
                        <a:lnSpc>
                          <a:spcPct val="115000"/>
                        </a:lnSpc>
                        <a:spcBef>
                          <a:spcPts val="0"/>
                        </a:spcBef>
                        <a:spcAft>
                          <a:spcPts val="0"/>
                        </a:spcAft>
                      </a:pPr>
                      <a:r>
                        <a:rPr lang="en-US" sz="1100">
                          <a:effectLst/>
                        </a:rPr>
                        <a:t>(5.9%)</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03417">
                <a:tc>
                  <a:txBody>
                    <a:bodyPr/>
                    <a:lstStyle/>
                    <a:p>
                      <a:pPr marL="0" marR="0">
                        <a:lnSpc>
                          <a:spcPct val="115000"/>
                        </a:lnSpc>
                        <a:spcBef>
                          <a:spcPts val="0"/>
                        </a:spcBef>
                        <a:spcAft>
                          <a:spcPts val="0"/>
                        </a:spcAft>
                      </a:pPr>
                      <a:r>
                        <a:rPr lang="en-US" sz="1100">
                          <a:effectLst/>
                        </a:rPr>
                        <a:t>Reporting asthma and pneumonia       n = 51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endParaRPr>
                    </a:p>
                    <a:p>
                      <a:pPr marL="0" marR="0" algn="ctr">
                        <a:lnSpc>
                          <a:spcPct val="115000"/>
                        </a:lnSpc>
                        <a:spcBef>
                          <a:spcPts val="0"/>
                        </a:spcBef>
                        <a:spcAft>
                          <a:spcPts val="0"/>
                        </a:spcAft>
                      </a:pPr>
                      <a:r>
                        <a:rPr lang="en-US" sz="1100">
                          <a:effectLst/>
                        </a:rPr>
                        <a:t>(2.0%)</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03417">
                <a:tc>
                  <a:txBody>
                    <a:bodyPr/>
                    <a:lstStyle/>
                    <a:p>
                      <a:pPr marL="0" marR="0">
                        <a:lnSpc>
                          <a:spcPct val="115000"/>
                        </a:lnSpc>
                        <a:spcBef>
                          <a:spcPts val="0"/>
                        </a:spcBef>
                        <a:spcAft>
                          <a:spcPts val="0"/>
                        </a:spcAft>
                      </a:pPr>
                      <a:r>
                        <a:rPr lang="en-US" sz="1100">
                          <a:effectLst/>
                        </a:rPr>
                        <a:t>Reported allergies to various drugs (antibiotics) n = 51</a:t>
                      </a:r>
                      <a:endParaRPr lang="en-CA" sz="1100">
                        <a:effectLst/>
                        <a:latin typeface="Times New Roman"/>
                        <a:ea typeface="Times New Roman"/>
                      </a:endParaRPr>
                    </a:p>
                  </a:txBody>
                  <a:tcPr marL="39370" marR="39370" marT="0" marB="0"/>
                </a:tc>
                <a:tc gridSpan="7">
                  <a:txBody>
                    <a:bodyPr/>
                    <a:lstStyle/>
                    <a:p>
                      <a:pPr marL="0" marR="0" algn="ctr">
                        <a:lnSpc>
                          <a:spcPct val="115000"/>
                        </a:lnSpc>
                        <a:spcBef>
                          <a:spcPts val="0"/>
                        </a:spcBef>
                        <a:spcAft>
                          <a:spcPts val="0"/>
                        </a:spcAft>
                      </a:pPr>
                      <a:r>
                        <a:rPr lang="en-US" sz="1100" dirty="0">
                          <a:effectLst/>
                        </a:rPr>
                        <a:t>13</a:t>
                      </a:r>
                      <a:endParaRPr lang="en-CA" sz="1100" dirty="0">
                        <a:effectLst/>
                      </a:endParaRPr>
                    </a:p>
                    <a:p>
                      <a:pPr marL="0" marR="0" algn="ctr">
                        <a:lnSpc>
                          <a:spcPct val="115000"/>
                        </a:lnSpc>
                        <a:spcBef>
                          <a:spcPts val="0"/>
                        </a:spcBef>
                        <a:spcAft>
                          <a:spcPts val="0"/>
                        </a:spcAft>
                      </a:pPr>
                      <a:r>
                        <a:rPr lang="en-US" sz="1100" dirty="0">
                          <a:effectLst/>
                        </a:rPr>
                        <a:t>(25.5%)</a:t>
                      </a:r>
                      <a:endParaRPr lang="en-CA" sz="1100" dirty="0">
                        <a:effectLst/>
                        <a:latin typeface="Times New Roman"/>
                        <a:ea typeface="Times New Roman"/>
                      </a:endParaRPr>
                    </a:p>
                  </a:txBody>
                  <a:tcPr marL="39370" marR="39370" marT="0" marB="0"/>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bl>
          </a:graphicData>
        </a:graphic>
      </p:graphicFrame>
      <p:sp>
        <p:nvSpPr>
          <p:cNvPr id="6" name="Rectangle 1"/>
          <p:cNvSpPr>
            <a:spLocks noChangeArrowheads="1"/>
          </p:cNvSpPr>
          <p:nvPr/>
        </p:nvSpPr>
        <p:spPr bwMode="auto">
          <a:xfrm>
            <a:off x="305074" y="593125"/>
            <a:ext cx="7939333"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1pPr>
            <a:lvl2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2pPr>
            <a:lvl3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3pPr>
            <a:lvl4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4pPr>
            <a:lvl5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5pPr>
            <a:lvl6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6pPr>
            <a:lvl7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7pPr>
            <a:lvl8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8pPr>
            <a:lvl9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400" b="0" i="0" u="none" strike="noStrike" cap="none" normalizeH="0" baseline="0" dirty="0" smtClean="0">
                <a:ln>
                  <a:noFill/>
                </a:ln>
                <a:effectLst/>
                <a:latin typeface="Arial" pitchFamily="34" charset="0"/>
                <a:ea typeface="Times New Roman" pitchFamily="18" charset="0"/>
                <a:cs typeface="Arial" pitchFamily="34" charset="0"/>
              </a:rPr>
              <a:t>Participants were asked to report any problems related to their respiratory system according to three categories: allergies, asthma and pneumonia.</a:t>
            </a:r>
            <a:endParaRPr kumimoji="0" lang="en-CA"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endParaRPr lang="en-US" altLang="en-US" sz="1200" b="1" dirty="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200" b="1" i="0" u="none" strike="noStrike" cap="none" normalizeH="0" baseline="0" dirty="0" smtClean="0">
                <a:ln>
                  <a:noFill/>
                </a:ln>
                <a:effectLst/>
                <a:latin typeface="Arial" pitchFamily="34" charset="0"/>
                <a:ea typeface="Times New Roman" pitchFamily="18" charset="0"/>
                <a:cs typeface="Arial" pitchFamily="34" charset="0"/>
              </a:rPr>
              <a:t>Summary of responses to respiratory system problems</a:t>
            </a:r>
            <a:endParaRPr kumimoji="0" lang="en-CA" altLang="en-US" sz="800" b="0" i="0" u="none" strike="noStrike" cap="none" normalizeH="0" baseline="0" dirty="0" smtClean="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r" defTabSz="914400" rtl="0" eaLnBrk="0" fontAlgn="base" latinLnBrk="0" hangingPunct="0">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Age of onset</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8878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4392488" cy="369332"/>
          </a:xfrm>
          <a:prstGeom prst="rect">
            <a:avLst/>
          </a:prstGeom>
          <a:noFill/>
        </p:spPr>
        <p:txBody>
          <a:bodyPr wrap="square" rtlCol="0">
            <a:spAutoFit/>
          </a:bodyPr>
          <a:lstStyle/>
          <a:p>
            <a:r>
              <a:rPr lang="en-CA" b="1" dirty="0">
                <a:latin typeface="Copperplate Gothic Bold" panose="020E0705020206020404" pitchFamily="34" charset="0"/>
              </a:rPr>
              <a:t>Musculoskeletal Conditions</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2" name="Table 1"/>
          <p:cNvGraphicFramePr>
            <a:graphicFrameLocks noGrp="1"/>
          </p:cNvGraphicFramePr>
          <p:nvPr>
            <p:extLst>
              <p:ext uri="{D42A27DB-BD31-4B8C-83A1-F6EECF244321}">
                <p14:modId xmlns:p14="http://schemas.microsoft.com/office/powerpoint/2010/main" val="2383483818"/>
              </p:ext>
            </p:extLst>
          </p:nvPr>
        </p:nvGraphicFramePr>
        <p:xfrm>
          <a:off x="450094" y="1703253"/>
          <a:ext cx="7578291" cy="4392697"/>
        </p:xfrm>
        <a:graphic>
          <a:graphicData uri="http://schemas.openxmlformats.org/drawingml/2006/table">
            <a:tbl>
              <a:tblPr>
                <a:tableStyleId>{B301B821-A1FF-4177-AEE7-76D212191A09}</a:tableStyleId>
              </a:tblPr>
              <a:tblGrid>
                <a:gridCol w="2525814"/>
                <a:gridCol w="841655"/>
                <a:gridCol w="962135"/>
                <a:gridCol w="601546"/>
                <a:gridCol w="601546"/>
                <a:gridCol w="601546"/>
                <a:gridCol w="481067"/>
                <a:gridCol w="481915"/>
                <a:gridCol w="481067"/>
              </a:tblGrid>
              <a:tr h="331505">
                <a:tc>
                  <a:txBody>
                    <a:bodyPr/>
                    <a:lstStyle/>
                    <a:p>
                      <a:pPr marL="0" marR="0">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Yes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Unknown</a:t>
                      </a:r>
                      <a:endParaRPr lang="en-CA" sz="1000">
                        <a:effectLst/>
                      </a:endParaRPr>
                    </a:p>
                    <a:p>
                      <a:pPr marL="0" marR="0" algn="ctr">
                        <a:lnSpc>
                          <a:spcPct val="115000"/>
                        </a:lnSpc>
                        <a:spcBef>
                          <a:spcPts val="0"/>
                        </a:spcBef>
                        <a:spcAft>
                          <a:spcPts val="0"/>
                        </a:spcAft>
                      </a:pPr>
                      <a:r>
                        <a:rPr lang="en-US" sz="1000">
                          <a:effectLst/>
                        </a:rPr>
                        <a:t>Age</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0-5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6-12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Teen</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20’s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30’s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40+</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Physical Conditions (n=51)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18</a:t>
                      </a:r>
                      <a:endParaRPr lang="en-CA" sz="1000">
                        <a:effectLst/>
                      </a:endParaRPr>
                    </a:p>
                    <a:p>
                      <a:pPr marL="0" marR="0" algn="ctr">
                        <a:lnSpc>
                          <a:spcPct val="115000"/>
                        </a:lnSpc>
                        <a:spcBef>
                          <a:spcPts val="0"/>
                        </a:spcBef>
                        <a:spcAft>
                          <a:spcPts val="0"/>
                        </a:spcAft>
                      </a:pPr>
                      <a:r>
                        <a:rPr lang="en-US" sz="1000">
                          <a:effectLst/>
                        </a:rPr>
                        <a:t>(35.3%)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165752">
                <a:tc>
                  <a:txBody>
                    <a:bodyPr/>
                    <a:lstStyle/>
                    <a:p>
                      <a:pPr marL="0" marR="0">
                        <a:lnSpc>
                          <a:spcPct val="115000"/>
                        </a:lnSpc>
                        <a:spcBef>
                          <a:spcPts val="0"/>
                        </a:spcBef>
                        <a:spcAft>
                          <a:spcPts val="0"/>
                        </a:spcAft>
                      </a:pPr>
                      <a:r>
                        <a:rPr lang="en-US" sz="1000">
                          <a:effectLst/>
                        </a:rPr>
                        <a:t>a) Spinal condition: (10)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19.6%</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Reporting Scoliosis (only)</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a:t>
                      </a:r>
                      <a:endParaRPr lang="en-CA" sz="1000">
                        <a:effectLst/>
                      </a:endParaRPr>
                    </a:p>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1</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Reporting Kyphosis (only)</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a:t>
                      </a:r>
                      <a:endParaRPr lang="en-CA" sz="1000">
                        <a:effectLst/>
                      </a:endParaRPr>
                    </a:p>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endParaRPr>
                    </a:p>
                    <a:p>
                      <a:pPr marL="0" marR="0" algn="ctr">
                        <a:lnSpc>
                          <a:spcPct val="115000"/>
                        </a:lnSpc>
                        <a:spcBef>
                          <a:spcPts val="0"/>
                        </a:spcBef>
                        <a:spcAft>
                          <a:spcPts val="0"/>
                        </a:spcAft>
                      </a:pPr>
                      <a:r>
                        <a:rPr lang="en-US" sz="1000">
                          <a:effectLst/>
                        </a:rPr>
                        <a:t>(birth)</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Reporting Scoliosis  &amp; Kyphosis</a:t>
                      </a:r>
                      <a:endParaRPr lang="en-CA" sz="1000">
                        <a:effectLst/>
                      </a:endParaRPr>
                    </a:p>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a:t>
                      </a:r>
                      <a:endParaRPr lang="en-CA" sz="1000">
                        <a:effectLst/>
                      </a:endParaRPr>
                    </a:p>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b) Osteoporosis (7)</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endParaRPr>
                    </a:p>
                    <a:p>
                      <a:pPr marL="0" marR="0" algn="ctr">
                        <a:lnSpc>
                          <a:spcPct val="115000"/>
                        </a:lnSpc>
                        <a:spcBef>
                          <a:spcPts val="0"/>
                        </a:spcBef>
                        <a:spcAft>
                          <a:spcPts val="0"/>
                        </a:spcAft>
                      </a:pPr>
                      <a:r>
                        <a:rPr lang="en-US" sz="1000">
                          <a:effectLst/>
                        </a:rPr>
                        <a:t>13.7%</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c) Arthritis (7)</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endParaRPr>
                    </a:p>
                    <a:p>
                      <a:pPr marL="0" marR="0" algn="ctr">
                        <a:lnSpc>
                          <a:spcPct val="115000"/>
                        </a:lnSpc>
                        <a:spcBef>
                          <a:spcPts val="0"/>
                        </a:spcBef>
                        <a:spcAft>
                          <a:spcPts val="0"/>
                        </a:spcAft>
                      </a:pPr>
                      <a:r>
                        <a:rPr lang="en-US" sz="1000">
                          <a:effectLst/>
                        </a:rPr>
                        <a:t>13.7%</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r>
              <a:tr h="361717">
                <a:tc>
                  <a:txBody>
                    <a:bodyPr/>
                    <a:lstStyle/>
                    <a:p>
                      <a:pPr marL="0" marR="0">
                        <a:lnSpc>
                          <a:spcPct val="115000"/>
                        </a:lnSpc>
                        <a:spcBef>
                          <a:spcPts val="0"/>
                        </a:spcBef>
                        <a:spcAft>
                          <a:spcPts val="0"/>
                        </a:spcAft>
                      </a:pPr>
                      <a:r>
                        <a:rPr lang="en-US" sz="1000">
                          <a:effectLst/>
                        </a:rPr>
                        <a:t>d) Reporting multiple physical conditions (4)</a:t>
                      </a:r>
                      <a:endParaRPr lang="en-CA" sz="1000">
                        <a:effectLst/>
                      </a:endParaRPr>
                    </a:p>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endParaRPr>
                    </a:p>
                    <a:p>
                      <a:pPr marL="0" marR="0" algn="ctr">
                        <a:lnSpc>
                          <a:spcPct val="115000"/>
                        </a:lnSpc>
                        <a:spcBef>
                          <a:spcPts val="0"/>
                        </a:spcBef>
                        <a:spcAft>
                          <a:spcPts val="0"/>
                        </a:spcAft>
                      </a:pPr>
                      <a:r>
                        <a:rPr lang="en-US" sz="1000">
                          <a:effectLst/>
                        </a:rPr>
                        <a:t>7.8%</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Reporting scoliosis + osteoporosis + arthritis</a:t>
                      </a:r>
                      <a:endParaRPr lang="en-CA" sz="1000">
                        <a:effectLst/>
                      </a:endParaRPr>
                    </a:p>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endParaRPr>
                    </a:p>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Reporting scoliosis + arthritis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endParaRPr>
                    </a:p>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Reporting Kyphosis + osteoporosis</a:t>
                      </a:r>
                      <a:endParaRPr lang="en-CA" sz="1000">
                        <a:effectLst/>
                      </a:endParaRPr>
                    </a:p>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endParaRPr>
                    </a:p>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31505">
                <a:tc>
                  <a:txBody>
                    <a:bodyPr/>
                    <a:lstStyle/>
                    <a:p>
                      <a:pPr marL="0" marR="0">
                        <a:lnSpc>
                          <a:spcPct val="115000"/>
                        </a:lnSpc>
                        <a:spcBef>
                          <a:spcPts val="0"/>
                        </a:spcBef>
                        <a:spcAft>
                          <a:spcPts val="0"/>
                        </a:spcAft>
                      </a:pPr>
                      <a:r>
                        <a:rPr lang="en-US" sz="1000">
                          <a:effectLst/>
                        </a:rPr>
                        <a:t>Reporting osteoporosis + arthritis</a:t>
                      </a:r>
                      <a:endParaRPr lang="en-CA" sz="1000">
                        <a:effectLst/>
                      </a:endParaRPr>
                    </a:p>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endParaRPr>
                    </a:p>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r>
            </a:tbl>
          </a:graphicData>
        </a:graphic>
      </p:graphicFrame>
      <p:sp>
        <p:nvSpPr>
          <p:cNvPr id="3" name="Rectangle 1"/>
          <p:cNvSpPr>
            <a:spLocks noChangeArrowheads="1"/>
          </p:cNvSpPr>
          <p:nvPr/>
        </p:nvSpPr>
        <p:spPr bwMode="auto">
          <a:xfrm>
            <a:off x="305780" y="496417"/>
            <a:ext cx="8082644"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28600">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1pPr>
            <a:lvl2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2pPr>
            <a:lvl3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3pPr>
            <a:lvl4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4pPr>
            <a:lvl5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5pPr>
            <a:lvl6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6pPr>
            <a:lvl7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7pPr>
            <a:lvl8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8pPr>
            <a:lvl9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9pPr>
          </a:lstStyle>
          <a:p>
            <a:pPr marR="0" lvl="0" indent="0" algn="l" defTabSz="914400" rtl="0" eaLnBrk="1" fontAlgn="base" latinLnBrk="0" hangingPunct="1">
              <a:lnSpc>
                <a:spcPct val="100000"/>
              </a:lnSpc>
              <a:spcBef>
                <a:spcPct val="0"/>
              </a:spcBef>
              <a:spcAft>
                <a:spcPct val="0"/>
              </a:spcAft>
              <a:buClrTx/>
              <a:buSzTx/>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400" b="0" i="0" u="none" strike="noStrike" cap="none" normalizeH="0" baseline="0" dirty="0" smtClean="0">
                <a:ln>
                  <a:noFill/>
                </a:ln>
                <a:effectLst/>
                <a:ea typeface="Times New Roman" pitchFamily="18" charset="0"/>
              </a:rPr>
              <a:t>Participants were asked whether they had experienced any musculoskeletal conditions in their lifetime, including (a) such spinal conditions as scoliosis, lordosis and kyphosis, (b) the presence of osteoporosis, (c) arthritis and d) experiencing multiple conditions of the previous three categories.</a:t>
            </a:r>
            <a:endParaRPr lang="en-CA" altLang="en-US" sz="800" dirty="0"/>
          </a:p>
          <a:p>
            <a:pPr marR="0" lvl="0" indent="0" algn="l" defTabSz="914400" rtl="0" eaLnBrk="1" fontAlgn="base" latinLnBrk="0" hangingPunct="1">
              <a:lnSpc>
                <a:spcPct val="100000"/>
              </a:lnSpc>
              <a:spcBef>
                <a:spcPct val="0"/>
              </a:spcBef>
              <a:spcAft>
                <a:spcPct val="0"/>
              </a:spcAft>
              <a:buClrTx/>
              <a:buSzTx/>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endParaRPr kumimoji="0" lang="en-CA" altLang="en-US" sz="800" b="1" i="0" u="none" strike="noStrike" cap="none" normalizeH="0" baseline="0" dirty="0" smtClean="0">
              <a:ln>
                <a:noFill/>
              </a:ln>
              <a:effectLst/>
              <a:latin typeface="Arial" pitchFamily="34" charset="0"/>
              <a:ea typeface="Times New Roman" pitchFamily="18" charset="0"/>
              <a:cs typeface="Arial" pitchFamily="34" charset="0"/>
            </a:endParaRPr>
          </a:p>
          <a:p>
            <a:pPr marR="0" lvl="0" indent="0" algn="l" defTabSz="914400" rtl="0" eaLnBrk="1" fontAlgn="base" latinLnBrk="0" hangingPunct="1">
              <a:lnSpc>
                <a:spcPct val="100000"/>
              </a:lnSpc>
              <a:spcBef>
                <a:spcPct val="0"/>
              </a:spcBef>
              <a:spcAft>
                <a:spcPct val="0"/>
              </a:spcAft>
              <a:buClrTx/>
              <a:buSzTx/>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200" b="1" i="0" u="none" strike="noStrike" cap="none" normalizeH="0" baseline="0" dirty="0" smtClean="0">
                <a:ln>
                  <a:noFill/>
                </a:ln>
                <a:effectLst/>
                <a:latin typeface="Arial" pitchFamily="34" charset="0"/>
                <a:ea typeface="Times New Roman" pitchFamily="18" charset="0"/>
                <a:cs typeface="Arial" pitchFamily="34" charset="0"/>
              </a:rPr>
              <a:t>Summary of responses regarding musculoskeletal conditions</a:t>
            </a:r>
            <a:endParaRPr kumimoji="0" lang="en-CA" altLang="en-US" sz="800" b="0" i="0" u="none" strike="noStrike" cap="none" normalizeH="0" baseline="0" dirty="0" smtClean="0">
              <a:ln>
                <a:noFill/>
              </a:ln>
              <a:effectLst/>
              <a:latin typeface="Arial" pitchFamily="34" charset="0"/>
              <a:cs typeface="Arial" pitchFamily="34" charset="0"/>
            </a:endParaRPr>
          </a:p>
          <a:p>
            <a:pPr marL="0" marR="0" lvl="0" indent="228600" algn="r" defTabSz="914400" rtl="0" eaLnBrk="0" fontAlgn="base" latinLnBrk="0" hangingPunct="0">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alt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Age First Reported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29242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4392488" cy="369332"/>
          </a:xfrm>
          <a:prstGeom prst="rect">
            <a:avLst/>
          </a:prstGeom>
          <a:noFill/>
        </p:spPr>
        <p:txBody>
          <a:bodyPr wrap="square" rtlCol="0">
            <a:spAutoFit/>
          </a:bodyPr>
          <a:lstStyle/>
          <a:p>
            <a:r>
              <a:rPr lang="en-CA" b="1" dirty="0">
                <a:latin typeface="Copperplate Gothic Bold" panose="020E0705020206020404" pitchFamily="34" charset="0"/>
              </a:rPr>
              <a:t>Neurological Impairment</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194142802"/>
              </p:ext>
            </p:extLst>
          </p:nvPr>
        </p:nvGraphicFramePr>
        <p:xfrm>
          <a:off x="2771803" y="557973"/>
          <a:ext cx="5544613" cy="5448531"/>
        </p:xfrm>
        <a:graphic>
          <a:graphicData uri="http://schemas.openxmlformats.org/drawingml/2006/table">
            <a:tbl>
              <a:tblPr>
                <a:tableStyleId>{B301B821-A1FF-4177-AEE7-76D212191A09}</a:tableStyleId>
              </a:tblPr>
              <a:tblGrid>
                <a:gridCol w="1962339"/>
                <a:gridCol w="511495"/>
                <a:gridCol w="339994"/>
                <a:gridCol w="426648"/>
                <a:gridCol w="511495"/>
                <a:gridCol w="426648"/>
                <a:gridCol w="427851"/>
                <a:gridCol w="511495"/>
                <a:gridCol w="426648"/>
              </a:tblGrid>
              <a:tr h="333684">
                <a:tc>
                  <a:txBody>
                    <a:bodyPr/>
                    <a:lstStyle/>
                    <a:p>
                      <a:pPr marL="0" marR="0">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Yes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Unk age</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Age 0-5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6-12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teen</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20’s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30’s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40+</a:t>
                      </a:r>
                      <a:endParaRPr lang="en-CA" sz="1000">
                        <a:effectLst/>
                        <a:latin typeface="Times New Roman"/>
                        <a:ea typeface="Times New Roman"/>
                      </a:endParaRPr>
                    </a:p>
                  </a:txBody>
                  <a:tcPr marL="39370" marR="39370" marT="0" marB="0"/>
                </a:tc>
              </a:tr>
              <a:tr h="333684">
                <a:tc>
                  <a:txBody>
                    <a:bodyPr/>
                    <a:lstStyle/>
                    <a:p>
                      <a:pPr marL="0" marR="0" algn="just">
                        <a:lnSpc>
                          <a:spcPct val="115000"/>
                        </a:lnSpc>
                        <a:spcBef>
                          <a:spcPts val="0"/>
                        </a:spcBef>
                        <a:spcAft>
                          <a:spcPts val="0"/>
                        </a:spcAft>
                      </a:pPr>
                      <a:r>
                        <a:rPr lang="en-US" sz="1000">
                          <a:effectLst/>
                        </a:rPr>
                        <a:t>Neurological Problems Reported</a:t>
                      </a:r>
                      <a:endParaRPr lang="en-CA" sz="1000">
                        <a:effectLst/>
                      </a:endParaRPr>
                    </a:p>
                    <a:p>
                      <a:pPr marL="0" marR="0" algn="just">
                        <a:lnSpc>
                          <a:spcPct val="115000"/>
                        </a:lnSpc>
                        <a:spcBef>
                          <a:spcPts val="0"/>
                        </a:spcBef>
                        <a:spcAft>
                          <a:spcPts val="0"/>
                        </a:spcAft>
                      </a:pPr>
                      <a:r>
                        <a:rPr lang="en-US" sz="1000">
                          <a:effectLst/>
                        </a:rPr>
                        <a:t>N=51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25</a:t>
                      </a:r>
                      <a:endParaRPr lang="en-CA" sz="1000">
                        <a:effectLst/>
                      </a:endParaRPr>
                    </a:p>
                    <a:p>
                      <a:pPr marL="0" marR="0" algn="ctr">
                        <a:lnSpc>
                          <a:spcPct val="115000"/>
                        </a:lnSpc>
                        <a:spcBef>
                          <a:spcPts val="0"/>
                        </a:spcBef>
                        <a:spcAft>
                          <a:spcPts val="0"/>
                        </a:spcAft>
                      </a:pPr>
                      <a:r>
                        <a:rPr lang="en-US" sz="1000">
                          <a:effectLst/>
                        </a:rPr>
                        <a:t>(49%)</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33684">
                <a:tc>
                  <a:txBody>
                    <a:bodyPr/>
                    <a:lstStyle/>
                    <a:p>
                      <a:pPr marL="0" marR="0">
                        <a:lnSpc>
                          <a:spcPct val="115000"/>
                        </a:lnSpc>
                        <a:spcBef>
                          <a:spcPts val="0"/>
                        </a:spcBef>
                        <a:spcAft>
                          <a:spcPts val="0"/>
                        </a:spcAft>
                      </a:pPr>
                      <a:r>
                        <a:rPr lang="en-US" sz="1000">
                          <a:effectLst/>
                        </a:rPr>
                        <a:t>(a) Seizures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14</a:t>
                      </a:r>
                      <a:endParaRPr lang="en-CA" sz="1000">
                        <a:effectLst/>
                      </a:endParaRPr>
                    </a:p>
                    <a:p>
                      <a:pPr marL="0" marR="0" algn="ctr">
                        <a:lnSpc>
                          <a:spcPct val="115000"/>
                        </a:lnSpc>
                        <a:spcBef>
                          <a:spcPts val="0"/>
                        </a:spcBef>
                        <a:spcAft>
                          <a:spcPts val="0"/>
                        </a:spcAft>
                      </a:pPr>
                      <a:r>
                        <a:rPr lang="en-US" sz="1000">
                          <a:effectLst/>
                        </a:rPr>
                        <a:t>(27.5%)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r>
              <a:tr h="333684">
                <a:tc>
                  <a:txBody>
                    <a:bodyPr/>
                    <a:lstStyle/>
                    <a:p>
                      <a:pPr marL="0" marR="0">
                        <a:lnSpc>
                          <a:spcPct val="115000"/>
                        </a:lnSpc>
                        <a:spcBef>
                          <a:spcPts val="0"/>
                        </a:spcBef>
                        <a:spcAft>
                          <a:spcPts val="0"/>
                        </a:spcAft>
                      </a:pPr>
                      <a:r>
                        <a:rPr lang="en-US" sz="1000" dirty="0">
                          <a:effectLst/>
                        </a:rPr>
                        <a:t>(b) Motor Skill Degeneration</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10</a:t>
                      </a:r>
                      <a:endParaRPr lang="en-CA" sz="1000">
                        <a:effectLst/>
                      </a:endParaRPr>
                    </a:p>
                    <a:p>
                      <a:pPr marL="0" marR="0" algn="ctr">
                        <a:lnSpc>
                          <a:spcPct val="115000"/>
                        </a:lnSpc>
                        <a:spcBef>
                          <a:spcPts val="0"/>
                        </a:spcBef>
                        <a:spcAft>
                          <a:spcPts val="0"/>
                        </a:spcAft>
                      </a:pPr>
                      <a:r>
                        <a:rPr lang="en-US" sz="1000">
                          <a:effectLst/>
                        </a:rPr>
                        <a:t>(19.6%)</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181947">
                <a:tc>
                  <a:txBody>
                    <a:bodyPr/>
                    <a:lstStyle/>
                    <a:p>
                      <a:pPr marL="0" marR="0">
                        <a:lnSpc>
                          <a:spcPct val="115000"/>
                        </a:lnSpc>
                        <a:spcBef>
                          <a:spcPts val="0"/>
                        </a:spcBef>
                        <a:spcAft>
                          <a:spcPts val="0"/>
                        </a:spcAft>
                      </a:pPr>
                      <a:r>
                        <a:rPr lang="en-US" sz="1000">
                          <a:effectLst/>
                        </a:rPr>
                        <a:t>(c) Cognitive Degeneration</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67957">
                <a:tc>
                  <a:txBody>
                    <a:bodyPr/>
                    <a:lstStyle/>
                    <a:p>
                      <a:pPr marL="50800">
                        <a:lnSpc>
                          <a:spcPct val="115000"/>
                        </a:lnSpc>
                      </a:pPr>
                      <a:r>
                        <a:rPr lang="en-US" sz="1000">
                          <a:effectLst/>
                        </a:rPr>
                        <a:t>Demonstrating 1 of the following</a:t>
                      </a:r>
                      <a:endParaRPr lang="en-CA" sz="1000">
                        <a:effectLst/>
                        <a:latin typeface="Calibri"/>
                      </a:endParaRPr>
                    </a:p>
                  </a:txBody>
                  <a:tcPr marL="39370" marR="39370" marT="0" marB="0"/>
                </a:tc>
                <a:tc>
                  <a:txBody>
                    <a:bodyPr/>
                    <a:lstStyle/>
                    <a:p>
                      <a:pPr marL="0" marR="0" algn="ctr">
                        <a:lnSpc>
                          <a:spcPct val="115000"/>
                        </a:lnSpc>
                        <a:spcBef>
                          <a:spcPts val="0"/>
                        </a:spcBef>
                        <a:spcAft>
                          <a:spcPts val="0"/>
                        </a:spcAft>
                      </a:pPr>
                      <a:r>
                        <a:rPr lang="en-US" sz="1000">
                          <a:effectLst/>
                        </a:rPr>
                        <a:t>17</a:t>
                      </a:r>
                      <a:endParaRPr lang="en-CA" sz="1000">
                        <a:effectLst/>
                      </a:endParaRPr>
                    </a:p>
                    <a:p>
                      <a:pPr marL="0" marR="0" algn="ctr">
                        <a:lnSpc>
                          <a:spcPct val="115000"/>
                        </a:lnSpc>
                        <a:spcBef>
                          <a:spcPts val="0"/>
                        </a:spcBef>
                        <a:spcAft>
                          <a:spcPts val="0"/>
                        </a:spcAft>
                      </a:pPr>
                      <a:r>
                        <a:rPr lang="en-US" sz="1000">
                          <a:effectLst/>
                        </a:rPr>
                        <a:t>(33.3%)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530665">
                <a:tc>
                  <a:txBody>
                    <a:bodyPr/>
                    <a:lstStyle/>
                    <a:p>
                      <a:pPr marL="342900" lvl="0" indent="-342900">
                        <a:lnSpc>
                          <a:spcPct val="115000"/>
                        </a:lnSpc>
                        <a:spcBef>
                          <a:spcPts val="0"/>
                        </a:spcBef>
                        <a:spcAft>
                          <a:spcPts val="1000"/>
                        </a:spcAft>
                        <a:buFont typeface="Symbol"/>
                        <a:buChar char=""/>
                      </a:pPr>
                      <a:r>
                        <a:rPr lang="en-US" sz="1000">
                          <a:effectLst/>
                        </a:rPr>
                        <a:t>Demonstrating poor attention    and distraction</a:t>
                      </a:r>
                      <a:endParaRPr lang="en-CA" sz="1000">
                        <a:effectLst/>
                        <a:latin typeface="Calibri"/>
                      </a:endParaRPr>
                    </a:p>
                  </a:txBody>
                  <a:tcPr marL="39370" marR="39370" marT="0" marB="0"/>
                </a:tc>
                <a:tc>
                  <a:txBody>
                    <a:bodyPr/>
                    <a:lstStyle/>
                    <a:p>
                      <a:pPr marL="0" marR="0" algn="ctr">
                        <a:lnSpc>
                          <a:spcPct val="115000"/>
                        </a:lnSpc>
                        <a:spcBef>
                          <a:spcPts val="0"/>
                        </a:spcBef>
                        <a:spcAft>
                          <a:spcPts val="0"/>
                        </a:spcAft>
                      </a:pPr>
                      <a:r>
                        <a:rPr lang="en-US" sz="1000">
                          <a:effectLst/>
                        </a:rPr>
                        <a:t>15 (88.2%)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r>
              <a:tr h="367957">
                <a:tc>
                  <a:txBody>
                    <a:bodyPr/>
                    <a:lstStyle/>
                    <a:p>
                      <a:pPr marL="342900" lvl="0" indent="-342900">
                        <a:lnSpc>
                          <a:spcPct val="115000"/>
                        </a:lnSpc>
                        <a:spcBef>
                          <a:spcPts val="0"/>
                        </a:spcBef>
                        <a:spcAft>
                          <a:spcPts val="1000"/>
                        </a:spcAft>
                        <a:buFont typeface="Symbol"/>
                        <a:buChar char=""/>
                      </a:pPr>
                      <a:r>
                        <a:rPr lang="en-US" sz="1000">
                          <a:effectLst/>
                        </a:rPr>
                        <a:t>Experiencing disorientation</a:t>
                      </a:r>
                      <a:endParaRPr lang="en-CA" sz="1000">
                        <a:effectLst/>
                        <a:latin typeface="Calibri"/>
                      </a:endParaRPr>
                    </a:p>
                  </a:txBody>
                  <a:tcPr marL="39370" marR="39370" marT="0" marB="0"/>
                </a:tc>
                <a:tc>
                  <a:txBody>
                    <a:bodyPr/>
                    <a:lstStyle/>
                    <a:p>
                      <a:pPr marL="0" marR="0" algn="ctr">
                        <a:lnSpc>
                          <a:spcPct val="115000"/>
                        </a:lnSpc>
                        <a:spcBef>
                          <a:spcPts val="0"/>
                        </a:spcBef>
                        <a:spcAft>
                          <a:spcPts val="0"/>
                        </a:spcAft>
                      </a:pPr>
                      <a:r>
                        <a:rPr lang="en-US" sz="1000">
                          <a:effectLst/>
                        </a:rPr>
                        <a:t>4 (23.5%)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1</a:t>
                      </a:r>
                      <a:endParaRPr lang="en-CA" sz="1000" dirty="0">
                        <a:effectLst/>
                        <a:latin typeface="Times New Roman"/>
                        <a:ea typeface="Times New Roman"/>
                      </a:endParaRPr>
                    </a:p>
                  </a:txBody>
                  <a:tcPr marL="39370" marR="39370" marT="0" marB="0"/>
                </a:tc>
              </a:tr>
              <a:tr h="367957">
                <a:tc>
                  <a:txBody>
                    <a:bodyPr/>
                    <a:lstStyle/>
                    <a:p>
                      <a:pPr marL="342900" lvl="0" indent="-342900">
                        <a:lnSpc>
                          <a:spcPct val="115000"/>
                        </a:lnSpc>
                        <a:spcBef>
                          <a:spcPts val="0"/>
                        </a:spcBef>
                        <a:spcAft>
                          <a:spcPts val="1000"/>
                        </a:spcAft>
                        <a:buFont typeface="Symbol"/>
                        <a:buChar char=""/>
                      </a:pPr>
                      <a:r>
                        <a:rPr lang="en-US" sz="1000">
                          <a:effectLst/>
                        </a:rPr>
                        <a:t>Evidence of impaired short-term memory</a:t>
                      </a:r>
                      <a:endParaRPr lang="en-CA" sz="1000">
                        <a:effectLst/>
                        <a:latin typeface="Calibri"/>
                      </a:endParaRPr>
                    </a:p>
                  </a:txBody>
                  <a:tcPr marL="39370" marR="39370" marT="0" marB="0"/>
                </a:tc>
                <a:tc>
                  <a:txBody>
                    <a:bodyPr/>
                    <a:lstStyle/>
                    <a:p>
                      <a:pPr marL="0" marR="0" algn="ctr">
                        <a:lnSpc>
                          <a:spcPct val="115000"/>
                        </a:lnSpc>
                        <a:spcBef>
                          <a:spcPts val="0"/>
                        </a:spcBef>
                        <a:spcAft>
                          <a:spcPts val="0"/>
                        </a:spcAft>
                      </a:pPr>
                      <a:r>
                        <a:rPr lang="en-US" sz="1000">
                          <a:effectLst/>
                        </a:rPr>
                        <a:t>3 (17.7%)</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367957">
                <a:tc>
                  <a:txBody>
                    <a:bodyPr/>
                    <a:lstStyle/>
                    <a:p>
                      <a:pPr marL="342900" lvl="0" indent="-342900">
                        <a:lnSpc>
                          <a:spcPct val="115000"/>
                        </a:lnSpc>
                        <a:spcBef>
                          <a:spcPts val="0"/>
                        </a:spcBef>
                        <a:spcAft>
                          <a:spcPts val="1000"/>
                        </a:spcAft>
                        <a:buFont typeface="Symbol"/>
                        <a:buChar char=""/>
                      </a:pPr>
                      <a:r>
                        <a:rPr lang="en-US" sz="1000">
                          <a:effectLst/>
                        </a:rPr>
                        <a:t>Experiencing impaired long-term memory</a:t>
                      </a:r>
                      <a:endParaRPr lang="en-CA" sz="1000">
                        <a:effectLst/>
                        <a:latin typeface="Calibri"/>
                      </a:endParaRPr>
                    </a:p>
                  </a:txBody>
                  <a:tcPr marL="39370" marR="39370" marT="0" marB="0"/>
                </a:tc>
                <a:tc>
                  <a:txBody>
                    <a:bodyPr/>
                    <a:lstStyle/>
                    <a:p>
                      <a:pPr marL="0" marR="0" algn="ctr">
                        <a:lnSpc>
                          <a:spcPct val="115000"/>
                        </a:lnSpc>
                        <a:spcBef>
                          <a:spcPts val="0"/>
                        </a:spcBef>
                        <a:spcAft>
                          <a:spcPts val="0"/>
                        </a:spcAft>
                      </a:pPr>
                      <a:r>
                        <a:rPr lang="en-US" sz="1000">
                          <a:effectLst/>
                        </a:rPr>
                        <a:t>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557492">
                <a:tc>
                  <a:txBody>
                    <a:bodyPr/>
                    <a:lstStyle/>
                    <a:p>
                      <a:pPr marL="342900" lvl="0" indent="-342900">
                        <a:lnSpc>
                          <a:spcPct val="115000"/>
                        </a:lnSpc>
                        <a:spcBef>
                          <a:spcPts val="0"/>
                        </a:spcBef>
                        <a:spcAft>
                          <a:spcPts val="1000"/>
                        </a:spcAft>
                        <a:buFont typeface="Symbol"/>
                        <a:buChar char=""/>
                      </a:pPr>
                      <a:r>
                        <a:rPr lang="en-US" sz="1000">
                          <a:effectLst/>
                        </a:rPr>
                        <a:t>Demonstrating poor attention, distraction, &amp; disorientation</a:t>
                      </a:r>
                      <a:endParaRPr lang="en-CA" sz="1000">
                        <a:effectLst/>
                        <a:latin typeface="Calibri"/>
                      </a:endParaRPr>
                    </a:p>
                  </a:txBody>
                  <a:tcPr marL="39370" marR="39370" marT="0" marB="0"/>
                </a:tc>
                <a:tc>
                  <a:txBody>
                    <a:bodyPr/>
                    <a:lstStyle/>
                    <a:p>
                      <a:pPr marL="0" marR="0" algn="ctr">
                        <a:lnSpc>
                          <a:spcPct val="115000"/>
                        </a:lnSpc>
                        <a:spcBef>
                          <a:spcPts val="0"/>
                        </a:spcBef>
                        <a:spcAft>
                          <a:spcPts val="0"/>
                        </a:spcAft>
                      </a:pPr>
                      <a:r>
                        <a:rPr lang="en-US" sz="1000">
                          <a:effectLst/>
                        </a:rPr>
                        <a:t>4</a:t>
                      </a:r>
                      <a:endParaRPr lang="en-CA" sz="1000">
                        <a:effectLst/>
                      </a:endParaRPr>
                    </a:p>
                    <a:p>
                      <a:pPr marL="0" marR="0" algn="ctr">
                        <a:lnSpc>
                          <a:spcPct val="115000"/>
                        </a:lnSpc>
                        <a:spcBef>
                          <a:spcPts val="0"/>
                        </a:spcBef>
                        <a:spcAft>
                          <a:spcPts val="0"/>
                        </a:spcAft>
                      </a:pPr>
                      <a:r>
                        <a:rPr lang="en-US" sz="1000">
                          <a:effectLst/>
                        </a:rPr>
                        <a:t>(23.5%)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557492">
                <a:tc>
                  <a:txBody>
                    <a:bodyPr/>
                    <a:lstStyle/>
                    <a:p>
                      <a:pPr marL="342900" lvl="0" indent="-342900">
                        <a:lnSpc>
                          <a:spcPct val="115000"/>
                        </a:lnSpc>
                        <a:spcBef>
                          <a:spcPts val="0"/>
                        </a:spcBef>
                        <a:spcAft>
                          <a:spcPts val="1000"/>
                        </a:spcAft>
                        <a:buFont typeface="Symbol"/>
                        <a:buChar char=""/>
                      </a:pPr>
                      <a:r>
                        <a:rPr lang="en-US" sz="1000">
                          <a:effectLst/>
                        </a:rPr>
                        <a:t>Demonstrating poor attention, distraction,  &amp; short term memory loss</a:t>
                      </a:r>
                      <a:endParaRPr lang="en-CA" sz="1000">
                        <a:effectLst/>
                        <a:latin typeface="Calibri"/>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endParaRPr>
                    </a:p>
                    <a:p>
                      <a:pPr marL="0" marR="0" algn="ctr">
                        <a:lnSpc>
                          <a:spcPct val="115000"/>
                        </a:lnSpc>
                        <a:spcBef>
                          <a:spcPts val="0"/>
                        </a:spcBef>
                        <a:spcAft>
                          <a:spcPts val="0"/>
                        </a:spcAft>
                      </a:pPr>
                      <a:r>
                        <a:rPr lang="en-US" sz="1000">
                          <a:effectLst/>
                        </a:rPr>
                        <a:t>(11.8%)</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747027">
                <a:tc>
                  <a:txBody>
                    <a:bodyPr/>
                    <a:lstStyle/>
                    <a:p>
                      <a:pPr marL="342900" lvl="0" indent="-342900">
                        <a:lnSpc>
                          <a:spcPct val="115000"/>
                        </a:lnSpc>
                        <a:spcBef>
                          <a:spcPts val="0"/>
                        </a:spcBef>
                        <a:spcAft>
                          <a:spcPts val="1000"/>
                        </a:spcAft>
                        <a:buFont typeface="Symbol"/>
                        <a:buChar char=""/>
                      </a:pPr>
                      <a:r>
                        <a:rPr lang="en-US" sz="1000">
                          <a:effectLst/>
                        </a:rPr>
                        <a:t>Demonstrating poor attention, distraction, disorientation &amp; short term memory loss</a:t>
                      </a:r>
                      <a:endParaRPr lang="en-CA" sz="1000">
                        <a:effectLst/>
                        <a:latin typeface="Calibri"/>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endParaRPr>
                    </a:p>
                    <a:p>
                      <a:pPr marL="0" marR="0" algn="ctr">
                        <a:lnSpc>
                          <a:spcPct val="115000"/>
                        </a:lnSpc>
                        <a:spcBef>
                          <a:spcPts val="0"/>
                        </a:spcBef>
                        <a:spcAft>
                          <a:spcPts val="0"/>
                        </a:spcAft>
                      </a:pPr>
                      <a:r>
                        <a:rPr lang="en-US" sz="1000">
                          <a:effectLst/>
                        </a:rPr>
                        <a:t>5.9%</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r>
            </a:tbl>
          </a:graphicData>
        </a:graphic>
      </p:graphicFrame>
      <p:sp>
        <p:nvSpPr>
          <p:cNvPr id="5" name="Rectangle 1"/>
          <p:cNvSpPr>
            <a:spLocks noChangeArrowheads="1"/>
          </p:cNvSpPr>
          <p:nvPr/>
        </p:nvSpPr>
        <p:spPr bwMode="auto">
          <a:xfrm>
            <a:off x="323529" y="764704"/>
            <a:ext cx="2304256"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1pPr>
            <a:lvl2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2pPr>
            <a:lvl3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3pPr>
            <a:lvl4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4pPr>
            <a:lvl5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5pPr>
            <a:lvl6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6pPr>
            <a:lvl7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7pPr>
            <a:lvl8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8pPr>
            <a:lvl9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300" b="0" i="0" u="none" strike="noStrike" cap="none" normalizeH="0" baseline="0" dirty="0" smtClean="0">
                <a:ln>
                  <a:noFill/>
                </a:ln>
                <a:effectLst/>
                <a:ea typeface="Times New Roman" pitchFamily="18" charset="0"/>
              </a:rPr>
              <a:t>Participants were asked a series of questions to ascertain any indications of neurological problems. The questions were organized into three categories:</a:t>
            </a:r>
          </a:p>
          <a:p>
            <a:pPr marL="0" marR="0" lvl="0" indent="0" algn="l" defTabSz="914400" rtl="0" eaLnBrk="1" fontAlgn="base" latinLnBrk="0" hangingPunct="1">
              <a:lnSpc>
                <a:spcPct val="100000"/>
              </a:lnSpc>
              <a:spcBef>
                <a:spcPct val="0"/>
              </a:spcBef>
              <a:spcAft>
                <a:spcPct val="0"/>
              </a:spcAft>
              <a:buClrTx/>
              <a:buSzTx/>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endParaRPr lang="en-US" altLang="en-US" sz="1300" dirty="0">
              <a:ea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AutoNum type="alphaLcParen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300" b="0" i="0" u="none" strike="noStrike" cap="none" normalizeH="0" baseline="0" dirty="0" smtClean="0">
                <a:ln>
                  <a:noFill/>
                </a:ln>
                <a:effectLst/>
                <a:ea typeface="Times New Roman" pitchFamily="18" charset="0"/>
              </a:rPr>
              <a:t>whether the individual had a history of seizures, </a:t>
            </a:r>
          </a:p>
          <a:p>
            <a:pPr marL="342900" marR="0" lvl="0" indent="-342900" algn="l" defTabSz="914400" rtl="0" eaLnBrk="1" fontAlgn="base" latinLnBrk="0" hangingPunct="1">
              <a:lnSpc>
                <a:spcPct val="100000"/>
              </a:lnSpc>
              <a:spcBef>
                <a:spcPct val="0"/>
              </a:spcBef>
              <a:spcAft>
                <a:spcPct val="0"/>
              </a:spcAft>
              <a:buClrTx/>
              <a:buSzTx/>
              <a:buAutoNum type="alphaLcParen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300" b="0" i="0" u="none" strike="noStrike" cap="none" normalizeH="0" baseline="0" dirty="0" smtClean="0">
                <a:ln>
                  <a:noFill/>
                </a:ln>
                <a:effectLst/>
                <a:ea typeface="Times New Roman" pitchFamily="18" charset="0"/>
              </a:rPr>
              <a:t>was there any noticeable degeneration of motor skills, and</a:t>
            </a:r>
          </a:p>
          <a:p>
            <a:pPr marL="342900" marR="0" lvl="0" indent="-342900" algn="l" defTabSz="914400" rtl="0" eaLnBrk="1" fontAlgn="base" latinLnBrk="0" hangingPunct="1">
              <a:lnSpc>
                <a:spcPct val="100000"/>
              </a:lnSpc>
              <a:spcBef>
                <a:spcPct val="0"/>
              </a:spcBef>
              <a:spcAft>
                <a:spcPct val="0"/>
              </a:spcAft>
              <a:buClrTx/>
              <a:buSzTx/>
              <a:buAutoNum type="alphaLcParen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300" b="0" i="0" u="none" strike="noStrike" cap="none" normalizeH="0" baseline="0" dirty="0" smtClean="0">
                <a:ln>
                  <a:noFill/>
                </a:ln>
                <a:effectLst/>
                <a:ea typeface="Times New Roman" pitchFamily="18" charset="0"/>
              </a:rPr>
              <a:t>was there any noticeable degeneration of cognitive skills</a:t>
            </a:r>
            <a:r>
              <a:rPr kumimoji="0" lang="en-US" altLang="en-US" sz="1300" b="0" i="0" u="none" strike="noStrike" cap="none" normalizeH="0" baseline="0" dirty="0" smtClean="0">
                <a:ln>
                  <a:noFill/>
                </a:ln>
                <a:effectLst/>
                <a:ea typeface="Times New Roman" pitchFamily="18" charset="0"/>
              </a:rPr>
              <a:t>.</a:t>
            </a:r>
            <a:endParaRPr kumimoji="0" lang="en-CA" altLang="en-US" sz="1300" b="0" i="0" u="none" strike="noStrike" cap="none" normalizeH="0" baseline="0" dirty="0" smtClean="0">
              <a:ln>
                <a:noFill/>
              </a:ln>
              <a:effectLst/>
            </a:endParaRPr>
          </a:p>
        </p:txBody>
      </p:sp>
      <p:sp>
        <p:nvSpPr>
          <p:cNvPr id="8" name="Rectangle 60"/>
          <p:cNvSpPr>
            <a:spLocks noGrp="1"/>
          </p:cNvSpPr>
          <p:nvPr>
            <p:ph type="body" sz="quarter" idx="18"/>
          </p:nvPr>
        </p:nvSpPr>
        <p:spPr>
          <a:xfrm>
            <a:off x="4355976" y="193456"/>
            <a:ext cx="3965575" cy="228600"/>
          </a:xfrm>
          <a:solidFill>
            <a:srgbClr val="C00000"/>
          </a:solidFill>
        </p:spPr>
        <p:txBody>
          <a:bodyPr>
            <a:normAutofit fontScale="92500" lnSpcReduction="10000"/>
          </a:bodyPr>
          <a:lstStyle>
            <a:extLst/>
          </a:lstStyle>
          <a:p>
            <a:pPr marL="0" lvl="0" indent="0" eaLnBrk="0" hangingPunct="0">
              <a:spcBef>
                <a:spcPct val="0"/>
              </a:spcBef>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altLang="en-US" b="1" dirty="0">
                <a:solidFill>
                  <a:schemeClr val="bg1"/>
                </a:solidFill>
                <a:ea typeface="Times New Roman" pitchFamily="18" charset="0"/>
              </a:rPr>
              <a:t>Summary of responses regarding possible neurological impairment</a:t>
            </a:r>
            <a:endParaRPr lang="en-CA" altLang="en-US" dirty="0">
              <a:solidFill>
                <a:schemeClr val="bg1"/>
              </a:solidFill>
            </a:endParaRPr>
          </a:p>
        </p:txBody>
      </p:sp>
      <p:sp>
        <p:nvSpPr>
          <p:cNvPr id="2" name="Rectangle 1"/>
          <p:cNvSpPr/>
          <p:nvPr/>
        </p:nvSpPr>
        <p:spPr>
          <a:xfrm>
            <a:off x="323527" y="4149080"/>
            <a:ext cx="2304257" cy="1692771"/>
          </a:xfrm>
          <a:prstGeom prst="rect">
            <a:avLst/>
          </a:prstGeom>
          <a:solidFill>
            <a:srgbClr val="C00000"/>
          </a:solidFill>
        </p:spPr>
        <p:txBody>
          <a:bodyPr wrap="square">
            <a:spAutoFit/>
          </a:bodyPr>
          <a:lstStyle/>
          <a:p>
            <a:pPr lvl="0" eaLnBrk="0" hangingPunct="0">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CA" altLang="en-US" sz="1300" dirty="0">
                <a:solidFill>
                  <a:schemeClr val="bg1"/>
                </a:solidFill>
                <a:ea typeface="Times New Roman" pitchFamily="18" charset="0"/>
              </a:rPr>
              <a:t>According to Dr. Jude Nicholas (Personal Communication), this pattern of cognitive disturbances is often the hallmark of a diffuse encephalopathy.  The encephalopathy may be due to the prenatal rubella infection.</a:t>
            </a:r>
            <a:endParaRPr lang="en-CA" altLang="en-US" sz="1300" dirty="0">
              <a:solidFill>
                <a:schemeClr val="bg1"/>
              </a:solidFill>
            </a:endParaRPr>
          </a:p>
        </p:txBody>
      </p:sp>
    </p:spTree>
    <p:extLst>
      <p:ext uri="{BB962C8B-B14F-4D97-AF65-F5344CB8AC3E}">
        <p14:creationId xmlns:p14="http://schemas.microsoft.com/office/powerpoint/2010/main" val="3025615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5328592" cy="369332"/>
          </a:xfrm>
          <a:prstGeom prst="rect">
            <a:avLst/>
          </a:prstGeom>
          <a:noFill/>
        </p:spPr>
        <p:txBody>
          <a:bodyPr wrap="square" rtlCol="0">
            <a:spAutoFit/>
          </a:bodyPr>
          <a:lstStyle/>
          <a:p>
            <a:r>
              <a:rPr lang="en-US" b="1" dirty="0">
                <a:latin typeface="Copperplate Gothic Bold" panose="020E0705020206020404" pitchFamily="34" charset="0"/>
              </a:rPr>
              <a:t>Psychosocial and Behavioral Issues</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5" name="Rectangle 1"/>
          <p:cNvSpPr>
            <a:spLocks noChangeArrowheads="1"/>
          </p:cNvSpPr>
          <p:nvPr/>
        </p:nvSpPr>
        <p:spPr bwMode="auto">
          <a:xfrm>
            <a:off x="313131" y="557972"/>
            <a:ext cx="79723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1pPr>
            <a:lvl2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2pPr>
            <a:lvl3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3pPr>
            <a:lvl4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4pPr>
            <a:lvl5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5pPr>
            <a:lvl6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6pPr>
            <a:lvl7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7pPr>
            <a:lvl8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8pPr>
            <a:lvl9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9pPr>
          </a:lstStyle>
          <a:p>
            <a:r>
              <a:rPr lang="en-US" sz="1400" dirty="0"/>
              <a:t>Family members and/or caregivers were asked to report on whether the individuals demonstrated specific behaviors described as stereotypical, self-injurious, compulsive, ritualistic, sameness, restrictive, </a:t>
            </a:r>
            <a:r>
              <a:rPr lang="en-US" sz="1400" dirty="0" smtClean="0"/>
              <a:t>aggressive, and episodes of angry </a:t>
            </a:r>
            <a:r>
              <a:rPr lang="en-US" sz="1400" dirty="0"/>
              <a:t>outbursts or rage.</a:t>
            </a:r>
            <a:endParaRPr lang="en-CA" sz="1400" dirty="0"/>
          </a:p>
        </p:txBody>
      </p:sp>
      <p:sp>
        <p:nvSpPr>
          <p:cNvPr id="8" name="Rectangle 60"/>
          <p:cNvSpPr>
            <a:spLocks noGrp="1"/>
          </p:cNvSpPr>
          <p:nvPr>
            <p:ph type="body" sz="quarter" idx="18"/>
          </p:nvPr>
        </p:nvSpPr>
        <p:spPr>
          <a:xfrm>
            <a:off x="467544" y="1340768"/>
            <a:ext cx="3965575" cy="228600"/>
          </a:xfrm>
          <a:solidFill>
            <a:srgbClr val="C00000"/>
          </a:solidFill>
        </p:spPr>
        <p:txBody>
          <a:bodyPr>
            <a:normAutofit fontScale="92500" lnSpcReduction="10000"/>
          </a:bodyPr>
          <a:lstStyle>
            <a:extLst/>
          </a:lstStyle>
          <a:p>
            <a:pPr marL="0" lvl="0" indent="0" eaLnBrk="0" hangingPunct="0">
              <a:spcBef>
                <a:spcPct val="0"/>
              </a:spcBef>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b="1" dirty="0">
                <a:solidFill>
                  <a:schemeClr val="bg1"/>
                </a:solidFill>
              </a:rPr>
              <a:t>Demonstrating Difficulties with Behavioral Control</a:t>
            </a:r>
            <a:endParaRPr lang="en-CA" altLang="en-US"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787840901"/>
              </p:ext>
            </p:extLst>
          </p:nvPr>
        </p:nvGraphicFramePr>
        <p:xfrm>
          <a:off x="467544" y="1700808"/>
          <a:ext cx="7632851" cy="2397760"/>
        </p:xfrm>
        <a:graphic>
          <a:graphicData uri="http://schemas.openxmlformats.org/drawingml/2006/table">
            <a:tbl>
              <a:tblPr>
                <a:tableStyleId>{B301B821-A1FF-4177-AEE7-76D212191A09}</a:tableStyleId>
              </a:tblPr>
              <a:tblGrid>
                <a:gridCol w="2657458"/>
                <a:gridCol w="865219"/>
                <a:gridCol w="540953"/>
                <a:gridCol w="756876"/>
                <a:gridCol w="540953"/>
                <a:gridCol w="540953"/>
                <a:gridCol w="540953"/>
                <a:gridCol w="540190"/>
                <a:gridCol w="649296"/>
              </a:tblGrid>
              <a:tr h="255905">
                <a:tc>
                  <a:txBody>
                    <a:bodyPr/>
                    <a:lstStyle/>
                    <a:p>
                      <a:pPr marL="0" marR="0">
                        <a:lnSpc>
                          <a:spcPct val="115000"/>
                        </a:lnSpc>
                        <a:spcBef>
                          <a:spcPts val="0"/>
                        </a:spcBef>
                        <a:spcAft>
                          <a:spcPts val="0"/>
                        </a:spcAft>
                      </a:pPr>
                      <a:r>
                        <a:rPr lang="en-US" sz="1000" dirty="0">
                          <a:effectLst/>
                        </a:rPr>
                        <a:t>Specific Behavior</a:t>
                      </a:r>
                      <a:endParaRPr lang="en-CA" sz="1000" dirty="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dirty="0">
                          <a:effectLst/>
                        </a:rPr>
                        <a:t>Reported</a:t>
                      </a:r>
                      <a:endParaRPr lang="en-CA" sz="1000" dirty="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Unk.</a:t>
                      </a:r>
                    </a:p>
                    <a:p>
                      <a:pPr marL="0" marR="0">
                        <a:lnSpc>
                          <a:spcPct val="115000"/>
                        </a:lnSpc>
                        <a:spcBef>
                          <a:spcPts val="0"/>
                        </a:spcBef>
                        <a:spcAft>
                          <a:spcPts val="0"/>
                        </a:spcAft>
                      </a:pPr>
                      <a:r>
                        <a:rPr lang="en-CA" sz="1000">
                          <a:effectLst/>
                        </a:rPr>
                        <a:t>age</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Age</a:t>
                      </a:r>
                    </a:p>
                    <a:p>
                      <a:pPr marL="0" marR="0">
                        <a:lnSpc>
                          <a:spcPct val="115000"/>
                        </a:lnSpc>
                        <a:spcBef>
                          <a:spcPts val="0"/>
                        </a:spcBef>
                        <a:spcAft>
                          <a:spcPts val="0"/>
                        </a:spcAft>
                      </a:pPr>
                      <a:r>
                        <a:rPr lang="en-CA" sz="1000">
                          <a:effectLst/>
                        </a:rPr>
                        <a:t>0-5 yrs</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Age</a:t>
                      </a:r>
                    </a:p>
                    <a:p>
                      <a:pPr marL="0" marR="0">
                        <a:lnSpc>
                          <a:spcPct val="115000"/>
                        </a:lnSpc>
                        <a:spcBef>
                          <a:spcPts val="0"/>
                        </a:spcBef>
                        <a:spcAft>
                          <a:spcPts val="0"/>
                        </a:spcAft>
                      </a:pPr>
                      <a:r>
                        <a:rPr lang="en-CA" sz="1000">
                          <a:effectLst/>
                        </a:rPr>
                        <a:t>6-12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Teens</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20’s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30’s</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40’s</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Stereotyped behavior (n=47)</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34 (72.3%)</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18</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10</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Self-injurious behavior (n=52)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37 (71.2%)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14</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6</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dirty="0">
                          <a:effectLst/>
                        </a:rPr>
                        <a:t>2</a:t>
                      </a:r>
                      <a:endParaRPr lang="en-CA" sz="1000" dirty="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Compulsive behavior   (n=50)</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21 (42.0%)</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14</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3</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3</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Ritualistic behavior (n=51)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29 (56.9%)</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16</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7</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Sameness behavior    (n=49)</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22 (44.9%)</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13</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5</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Restricted behavior (n=47)</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16 (34.0%)</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Aggression to others (n=52)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27 (51.9%)</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6</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6</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10</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Episodes of angry outbursts or rage (n=52)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36 (69.2%)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9</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13</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4</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5</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dirty="0">
                          <a:effectLst/>
                        </a:rPr>
                        <a:t>3</a:t>
                      </a:r>
                      <a:endParaRPr lang="en-CA" sz="1000" dirty="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r>
            </a:tbl>
          </a:graphicData>
        </a:graphic>
      </p:graphicFrame>
      <p:sp>
        <p:nvSpPr>
          <p:cNvPr id="3" name="Rectangle 2"/>
          <p:cNvSpPr/>
          <p:nvPr/>
        </p:nvSpPr>
        <p:spPr>
          <a:xfrm>
            <a:off x="323529" y="4149080"/>
            <a:ext cx="7963892" cy="1107996"/>
          </a:xfrm>
          <a:prstGeom prst="rect">
            <a:avLst/>
          </a:prstGeom>
        </p:spPr>
        <p:txBody>
          <a:bodyPr wrap="square">
            <a:spAutoFit/>
          </a:bodyPr>
          <a:lstStyle/>
          <a:p>
            <a:pPr lvl="0"/>
            <a:r>
              <a:rPr lang="en-US" sz="1100" dirty="0"/>
              <a:t>Averaging out the rate prevalence of the eight behaviors over the past year most behaviors ‘remained the same’ (64.5%), 23.0% of ‘the behaviors decreased’, while 12.5% ‘reported an increase’. According to the 1999 survey, 30.3% of the respondents indicated that behaviors had increased over the past years while 53.5% reported a decrease.</a:t>
            </a:r>
            <a:endParaRPr lang="en-CA" sz="1100" dirty="0"/>
          </a:p>
          <a:p>
            <a:r>
              <a:rPr lang="en-CA" sz="1100" dirty="0"/>
              <a:t> </a:t>
            </a:r>
          </a:p>
          <a:p>
            <a:pPr lvl="0"/>
            <a:r>
              <a:rPr lang="en-CA" sz="1100" dirty="0"/>
              <a:t>Not all of these behavioural modes were evaluated in the 1999 survey. For those that were, the reported rates were: </a:t>
            </a:r>
            <a:r>
              <a:rPr lang="en-US" sz="1100" dirty="0"/>
              <a:t>self-injurious</a:t>
            </a:r>
            <a:r>
              <a:rPr lang="en-US" sz="1100" b="1" dirty="0"/>
              <a:t> </a:t>
            </a:r>
            <a:r>
              <a:rPr lang="en-US" sz="1100" dirty="0"/>
              <a:t>behavior (61%), aggressive behavior (65%), angry outburst (73.7%) and ritualistic behaviors (30.6</a:t>
            </a:r>
            <a:r>
              <a:rPr lang="en-US" sz="1100" dirty="0" smtClean="0"/>
              <a:t>%).</a:t>
            </a:r>
            <a:endParaRPr lang="en-CA" sz="1100" dirty="0"/>
          </a:p>
        </p:txBody>
      </p:sp>
      <p:sp>
        <p:nvSpPr>
          <p:cNvPr id="4" name="Rectangle 3"/>
          <p:cNvSpPr/>
          <p:nvPr/>
        </p:nvSpPr>
        <p:spPr>
          <a:xfrm>
            <a:off x="323529" y="5266722"/>
            <a:ext cx="7836133" cy="600164"/>
          </a:xfrm>
          <a:prstGeom prst="rect">
            <a:avLst/>
          </a:prstGeom>
          <a:solidFill>
            <a:srgbClr val="C00000"/>
          </a:solidFill>
        </p:spPr>
        <p:txBody>
          <a:bodyPr wrap="square">
            <a:spAutoFit/>
          </a:bodyPr>
          <a:lstStyle/>
          <a:p>
            <a:pPr lvl="0"/>
            <a:r>
              <a:rPr lang="en-CA" sz="1100" b="1" dirty="0">
                <a:solidFill>
                  <a:schemeClr val="bg1"/>
                </a:solidFill>
              </a:rPr>
              <a:t>According to Dr. Jude Nicholas (Personal Communication), the high incidence of reported difficulties with behavioral control such as the stereotyped behavior self-injurious behavior, episodes of angry outbursts or rage, ritualistic behavior and aggression to others could be linked to the emotional problems or mood disorder observed in </a:t>
            </a:r>
            <a:r>
              <a:rPr lang="en-CA" sz="1100" b="1" dirty="0" smtClean="0">
                <a:solidFill>
                  <a:schemeClr val="bg1"/>
                </a:solidFill>
              </a:rPr>
              <a:t>individuals who </a:t>
            </a:r>
            <a:r>
              <a:rPr lang="en-CA" sz="1100" b="1" dirty="0">
                <a:solidFill>
                  <a:schemeClr val="bg1"/>
                </a:solidFill>
              </a:rPr>
              <a:t>are deafblind.</a:t>
            </a:r>
            <a:endParaRPr lang="en-CA" sz="1100" b="1" dirty="0">
              <a:solidFill>
                <a:schemeClr val="bg1"/>
              </a:solidFill>
            </a:endParaRPr>
          </a:p>
        </p:txBody>
      </p:sp>
    </p:spTree>
    <p:extLst>
      <p:ext uri="{BB962C8B-B14F-4D97-AF65-F5344CB8AC3E}">
        <p14:creationId xmlns:p14="http://schemas.microsoft.com/office/powerpoint/2010/main" val="1729428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4392488" cy="369332"/>
          </a:xfrm>
          <a:prstGeom prst="rect">
            <a:avLst/>
          </a:prstGeom>
          <a:noFill/>
        </p:spPr>
        <p:txBody>
          <a:bodyPr wrap="square" rtlCol="0">
            <a:spAutoFit/>
          </a:bodyPr>
          <a:lstStyle/>
          <a:p>
            <a:r>
              <a:rPr lang="en-CA" b="1" dirty="0">
                <a:latin typeface="Copperplate Gothic Bold" panose="020E0705020206020404" pitchFamily="34" charset="0"/>
              </a:rPr>
              <a:t>Other Mental Health Issues</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3624034480"/>
              </p:ext>
            </p:extLst>
          </p:nvPr>
        </p:nvGraphicFramePr>
        <p:xfrm>
          <a:off x="425399" y="3284984"/>
          <a:ext cx="6276977" cy="981456"/>
        </p:xfrm>
        <a:graphic>
          <a:graphicData uri="http://schemas.openxmlformats.org/drawingml/2006/table">
            <a:tbl>
              <a:tblPr firstRow="1" firstCol="1" bandRow="1">
                <a:tableStyleId>{3B4B98B0-60AC-42C2-AFA5-B58CD77FA1E5}</a:tableStyleId>
              </a:tblPr>
              <a:tblGrid>
                <a:gridCol w="878485"/>
                <a:gridCol w="809932"/>
                <a:gridCol w="719799"/>
                <a:gridCol w="719799"/>
                <a:gridCol w="719799"/>
                <a:gridCol w="719799"/>
                <a:gridCol w="989565"/>
                <a:gridCol w="719799"/>
              </a:tblGrid>
              <a:tr h="0">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dirty="0">
                          <a:effectLst/>
                        </a:rPr>
                        <a:t>Reporting Depression</a:t>
                      </a:r>
                      <a:endParaRPr lang="en-CA" sz="1000" dirty="0">
                        <a:effectLst/>
                      </a:endParaRPr>
                    </a:p>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dirty="0">
                          <a:effectLst/>
                        </a:rPr>
                        <a:t>(20 of 21)</a:t>
                      </a:r>
                      <a:endParaRPr lang="en-CA" sz="10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900">
                          <a:effectLst/>
                        </a:rPr>
                        <a:t>Appearing depressed</a:t>
                      </a:r>
                      <a:endParaRPr lang="en-CA" sz="10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900" dirty="0">
                          <a:effectLst/>
                        </a:rPr>
                        <a:t>Avoiding social contact</a:t>
                      </a:r>
                      <a:endParaRPr lang="en-CA" sz="10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900">
                          <a:effectLst/>
                        </a:rPr>
                        <a:t>Crying frequently</a:t>
                      </a:r>
                      <a:endParaRPr lang="en-CA" sz="10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900">
                          <a:effectLst/>
                        </a:rPr>
                        <a:t>Not taking part in activities once of interest</a:t>
                      </a:r>
                      <a:endParaRPr lang="en-CA" sz="10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900">
                          <a:effectLst/>
                        </a:rPr>
                        <a:t>Appearing restless or fidgety</a:t>
                      </a:r>
                      <a:endParaRPr lang="en-CA" sz="10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900">
                          <a:effectLst/>
                        </a:rPr>
                        <a:t>Complaining of headaches or other aches and pains</a:t>
                      </a:r>
                      <a:endParaRPr lang="en-CA" sz="10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900">
                          <a:effectLst/>
                        </a:rPr>
                        <a:t>Eating too much or two little</a:t>
                      </a:r>
                      <a:endParaRPr lang="en-CA" sz="1000">
                        <a:effectLst/>
                        <a:latin typeface="Times New Roman"/>
                        <a:ea typeface="Times New Roman"/>
                      </a:endParaRPr>
                    </a:p>
                  </a:txBody>
                  <a:tcPr marL="68580" marR="68580" marT="0" marB="0"/>
                </a:tc>
              </a:tr>
              <a:tr h="0">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 </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6 (30%)</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4 (20%)</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dirty="0">
                          <a:effectLst/>
                        </a:rPr>
                        <a:t>8 (40%)</a:t>
                      </a:r>
                      <a:endParaRPr lang="en-CA" sz="100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8 (40%)</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10 (50%)</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6 (30%)</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dirty="0">
                          <a:effectLst/>
                        </a:rPr>
                        <a:t>8 (40%)</a:t>
                      </a:r>
                      <a:endParaRPr lang="en-CA" sz="1000" dirty="0">
                        <a:effectLst/>
                        <a:latin typeface="Times New Roman"/>
                        <a:ea typeface="Times New Roman"/>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33214652"/>
              </p:ext>
            </p:extLst>
          </p:nvPr>
        </p:nvGraphicFramePr>
        <p:xfrm>
          <a:off x="3707904" y="4961591"/>
          <a:ext cx="4844121" cy="1008112"/>
        </p:xfrm>
        <a:graphic>
          <a:graphicData uri="http://schemas.openxmlformats.org/drawingml/2006/table">
            <a:tbl>
              <a:tblPr>
                <a:tableStyleId>{B301B821-A1FF-4177-AEE7-76D212191A09}</a:tableStyleId>
              </a:tblPr>
              <a:tblGrid>
                <a:gridCol w="2054970"/>
                <a:gridCol w="871302"/>
                <a:gridCol w="871917"/>
                <a:gridCol w="1045932"/>
              </a:tblGrid>
              <a:tr h="698880">
                <a:tc>
                  <a:txBody>
                    <a:bodyPr/>
                    <a:lstStyle/>
                    <a:p>
                      <a:pPr marL="0" marR="0" algn="ctr">
                        <a:lnSpc>
                          <a:spcPct val="115000"/>
                        </a:lnSpc>
                        <a:spcBef>
                          <a:spcPts val="0"/>
                        </a:spcBef>
                        <a:spcAft>
                          <a:spcPts val="0"/>
                        </a:spcAft>
                      </a:pPr>
                      <a:r>
                        <a:rPr lang="en-CA" sz="1100" dirty="0">
                          <a:effectLst/>
                        </a:rPr>
                        <a:t>Number reporting</a:t>
                      </a:r>
                      <a:endParaRPr lang="en-CA" sz="1000" dirty="0">
                        <a:effectLst/>
                      </a:endParaRPr>
                    </a:p>
                    <a:p>
                      <a:pPr marL="0" marR="0" algn="ctr">
                        <a:lnSpc>
                          <a:spcPct val="115000"/>
                        </a:lnSpc>
                        <a:spcBef>
                          <a:spcPts val="0"/>
                        </a:spcBef>
                        <a:spcAft>
                          <a:spcPts val="0"/>
                        </a:spcAft>
                      </a:pPr>
                      <a:r>
                        <a:rPr lang="en-CA" sz="1100" dirty="0">
                          <a:effectLst/>
                        </a:rPr>
                        <a:t>Signs of depression during past year</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CA" sz="1100">
                          <a:effectLst/>
                        </a:rPr>
                        <a:t>Increased</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CA" sz="1100">
                          <a:effectLst/>
                        </a:rPr>
                        <a:t>Decreased</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CA" sz="1100" dirty="0">
                          <a:effectLst/>
                        </a:rPr>
                        <a:t>Remained the same</a:t>
                      </a:r>
                      <a:endParaRPr lang="en-CA" sz="1000" dirty="0">
                        <a:effectLst/>
                        <a:latin typeface="Times New Roman"/>
                        <a:ea typeface="Times New Roman"/>
                      </a:endParaRPr>
                    </a:p>
                  </a:txBody>
                  <a:tcPr marL="39370" marR="39370" marT="0" marB="0"/>
                </a:tc>
              </a:tr>
              <a:tr h="309232">
                <a:tc>
                  <a:txBody>
                    <a:bodyPr/>
                    <a:lstStyle/>
                    <a:p>
                      <a:pPr marL="0" marR="0" algn="ctr">
                        <a:lnSpc>
                          <a:spcPct val="115000"/>
                        </a:lnSpc>
                        <a:spcBef>
                          <a:spcPts val="0"/>
                        </a:spcBef>
                        <a:spcAft>
                          <a:spcPts val="0"/>
                        </a:spcAft>
                      </a:pPr>
                      <a:r>
                        <a:rPr lang="en-US" sz="1100">
                          <a:effectLst/>
                        </a:rPr>
                        <a:t>N=19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 (10.6%)</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7 (36.8%)</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10 (52.6%)</a:t>
                      </a:r>
                      <a:endParaRPr lang="en-CA" sz="1000" dirty="0">
                        <a:effectLst/>
                        <a:latin typeface="Times New Roman"/>
                        <a:ea typeface="Times New Roman"/>
                      </a:endParaRPr>
                    </a:p>
                  </a:txBody>
                  <a:tcPr marL="39370" marR="39370" marT="0" marB="0"/>
                </a:tc>
              </a:tr>
            </a:tbl>
          </a:graphicData>
        </a:graphic>
      </p:graphicFrame>
      <p:sp>
        <p:nvSpPr>
          <p:cNvPr id="7" name="Rectangle 1"/>
          <p:cNvSpPr>
            <a:spLocks noChangeArrowheads="1"/>
          </p:cNvSpPr>
          <p:nvPr/>
        </p:nvSpPr>
        <p:spPr bwMode="auto">
          <a:xfrm>
            <a:off x="341339" y="629230"/>
            <a:ext cx="797507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1pPr>
            <a:lvl2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2pPr>
            <a:lvl3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3pPr>
            <a:lvl4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4pPr>
            <a:lvl5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5pPr>
            <a:lvl6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6pPr>
            <a:lvl7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7pPr>
            <a:lvl8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8pPr>
            <a:lvl9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1400" dirty="0">
                <a:ea typeface="Times New Roman" pitchFamily="18" charset="0"/>
              </a:rPr>
              <a:t>F</a:t>
            </a:r>
            <a:r>
              <a:rPr kumimoji="0" lang="en-US" altLang="en-US" sz="1400" b="0" i="0" u="none" strike="noStrike" cap="none" normalizeH="0" baseline="0" dirty="0" smtClean="0">
                <a:ln>
                  <a:noFill/>
                </a:ln>
                <a:effectLst/>
                <a:latin typeface="Arial" pitchFamily="34" charset="0"/>
                <a:ea typeface="Times New Roman" pitchFamily="18" charset="0"/>
                <a:cs typeface="Arial" pitchFamily="34" charset="0"/>
              </a:rPr>
              <a:t>urther to gathering information on the evaluation/observation of various psychosocial behavior tendencies of the respondents, the survey inquired whether the participants exhibited signs of depression. If the answer was </a:t>
            </a:r>
            <a:r>
              <a:rPr kumimoji="0" lang="en-US" altLang="en-US" sz="1400" b="1" i="0" u="none" strike="noStrike" cap="none" normalizeH="0" baseline="0" dirty="0" smtClean="0">
                <a:ln>
                  <a:noFill/>
                </a:ln>
                <a:effectLst/>
                <a:latin typeface="Arial" pitchFamily="34" charset="0"/>
                <a:ea typeface="Times New Roman" pitchFamily="18" charset="0"/>
                <a:cs typeface="Arial" pitchFamily="34" charset="0"/>
              </a:rPr>
              <a:t>YES, </a:t>
            </a:r>
            <a:r>
              <a:rPr kumimoji="0" lang="en-US" altLang="en-US" sz="1400" b="0" i="0" u="none" strike="noStrike" cap="none" normalizeH="0" baseline="0" dirty="0" smtClean="0">
                <a:ln>
                  <a:noFill/>
                </a:ln>
                <a:effectLst/>
                <a:latin typeface="Arial" pitchFamily="34" charset="0"/>
                <a:ea typeface="Times New Roman" pitchFamily="18" charset="0"/>
                <a:cs typeface="Arial" pitchFamily="34" charset="0"/>
              </a:rPr>
              <a:t>respondents were to indicate whether the person fit one of more determinants of depression.</a:t>
            </a:r>
          </a:p>
          <a:p>
            <a:pPr marL="0" marR="0" lvl="0" indent="0" algn="l" defTabSz="914400" rtl="0" eaLnBrk="1" fontAlgn="base" latinLnBrk="0" hangingPunct="1">
              <a:lnSpc>
                <a:spcPct val="100000"/>
              </a:lnSpc>
              <a:spcBef>
                <a:spcPct val="0"/>
              </a:spcBef>
              <a:spcAft>
                <a:spcPct val="0"/>
              </a:spcAft>
              <a:buClrTx/>
              <a:buSzTx/>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CA" alt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altLang="en-US" sz="1400" b="0" i="0" u="none" strike="noStrike" cap="none" normalizeH="0" baseline="0" dirty="0" smtClean="0">
                <a:ln>
                  <a:noFill/>
                </a:ln>
                <a:effectLst/>
                <a:ea typeface="Times New Roman" pitchFamily="18" charset="0"/>
              </a:rPr>
              <a:t>Further to this, the respondents were then asked to evaluate whether the signs of depression behavior increased, decreased or stayed the same over the past year.</a:t>
            </a:r>
            <a:endParaRPr lang="en-CA" altLang="en-US" sz="800" dirty="0"/>
          </a:p>
          <a:p>
            <a:pPr marL="0" marR="0" lvl="0" indent="0" algn="l" defTabSz="914400" rtl="0" eaLnBrk="0" fontAlgn="base" latinLnBrk="0" hangingPunct="0">
              <a:lnSpc>
                <a:spcPct val="100000"/>
              </a:lnSpc>
              <a:spcBef>
                <a:spcPct val="0"/>
              </a:spcBef>
              <a:spcAft>
                <a:spcPct val="0"/>
              </a:spcAft>
              <a:buClrTx/>
              <a:buSzTx/>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CA" altLang="en-US" sz="8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altLang="en-US" sz="1400" b="0" i="0" u="none" strike="noStrike" cap="none" normalizeH="0" baseline="0" dirty="0" smtClean="0">
                <a:ln>
                  <a:noFill/>
                </a:ln>
                <a:effectLst/>
                <a:latin typeface="Arial" pitchFamily="34" charset="0"/>
                <a:ea typeface="Times New Roman" pitchFamily="18" charset="0"/>
                <a:cs typeface="Arial" pitchFamily="34" charset="0"/>
              </a:rPr>
              <a:t>Twenty-one of 47 </a:t>
            </a:r>
            <a:r>
              <a:rPr kumimoji="0" lang="en-US" altLang="en-US" sz="1400" b="1" i="0" u="none" strike="noStrike" cap="none" normalizeH="0" baseline="0" dirty="0" smtClean="0">
                <a:ln>
                  <a:noFill/>
                </a:ln>
                <a:effectLst/>
                <a:latin typeface="Arial" pitchFamily="34" charset="0"/>
                <a:ea typeface="Times New Roman" pitchFamily="18" charset="0"/>
                <a:cs typeface="Arial" pitchFamily="34" charset="0"/>
              </a:rPr>
              <a:t>individuals</a:t>
            </a:r>
            <a:r>
              <a:rPr kumimoji="0" lang="en-US" altLang="en-US" sz="1400" b="0" i="0" u="none" strike="noStrike" cap="none" normalizeH="0" baseline="0" dirty="0" smtClean="0">
                <a:ln>
                  <a:noFill/>
                </a:ln>
                <a:effectLst/>
                <a:ea typeface="Times New Roman" pitchFamily="18" charset="0"/>
              </a:rPr>
              <a:t> or 44.7% reported signs of depression. Age of onset ranged over the entire age spectrum. In the 1999 survey, 44.4% reported indications of depression.</a:t>
            </a:r>
            <a:endParaRPr lang="en-CA" altLang="en-US" sz="800" dirty="0"/>
          </a:p>
        </p:txBody>
      </p:sp>
      <p:sp>
        <p:nvSpPr>
          <p:cNvPr id="11" name="Rectangle 60"/>
          <p:cNvSpPr>
            <a:spLocks noGrp="1"/>
          </p:cNvSpPr>
          <p:nvPr>
            <p:ph type="body" sz="quarter" idx="18"/>
          </p:nvPr>
        </p:nvSpPr>
        <p:spPr>
          <a:xfrm>
            <a:off x="422831" y="2852936"/>
            <a:ext cx="3965575" cy="228600"/>
          </a:xfrm>
          <a:solidFill>
            <a:srgbClr val="C00000"/>
          </a:solidFill>
        </p:spPr>
        <p:txBody>
          <a:bodyPr>
            <a:normAutofit fontScale="92500" lnSpcReduction="10000"/>
          </a:bodyPr>
          <a:lstStyle>
            <a:extLst/>
          </a:lstStyle>
          <a:p>
            <a:r>
              <a:rPr lang="en-US" b="1" dirty="0">
                <a:solidFill>
                  <a:schemeClr val="bg1"/>
                </a:solidFill>
              </a:rPr>
              <a:t>Reporting signs of depression determinants</a:t>
            </a:r>
            <a:endParaRPr lang="en-CA" dirty="0">
              <a:solidFill>
                <a:schemeClr val="bg1"/>
              </a:solidFill>
            </a:endParaRPr>
          </a:p>
        </p:txBody>
      </p:sp>
      <p:sp>
        <p:nvSpPr>
          <p:cNvPr id="12" name="Rectangle 60"/>
          <p:cNvSpPr>
            <a:spLocks noGrp="1"/>
          </p:cNvSpPr>
          <p:nvPr>
            <p:ph type="body" sz="quarter" idx="18"/>
          </p:nvPr>
        </p:nvSpPr>
        <p:spPr>
          <a:xfrm>
            <a:off x="4559512" y="4601551"/>
            <a:ext cx="3965575" cy="228600"/>
          </a:xfrm>
          <a:solidFill>
            <a:srgbClr val="C00000"/>
          </a:solidFill>
        </p:spPr>
        <p:txBody>
          <a:bodyPr>
            <a:normAutofit fontScale="92500" lnSpcReduction="10000"/>
          </a:bodyPr>
          <a:lstStyle>
            <a:extLst/>
          </a:lstStyle>
          <a:p>
            <a:pPr algn="r"/>
            <a:r>
              <a:rPr lang="en-US" b="1" dirty="0">
                <a:solidFill>
                  <a:schemeClr val="bg1"/>
                </a:solidFill>
              </a:rPr>
              <a:t>Reporting signs of depression determinants</a:t>
            </a:r>
            <a:endParaRPr lang="en-CA" dirty="0">
              <a:solidFill>
                <a:schemeClr val="bg1"/>
              </a:solidFill>
            </a:endParaRPr>
          </a:p>
        </p:txBody>
      </p:sp>
      <p:sp>
        <p:nvSpPr>
          <p:cNvPr id="9" name="Rectangle 8"/>
          <p:cNvSpPr/>
          <p:nvPr/>
        </p:nvSpPr>
        <p:spPr>
          <a:xfrm>
            <a:off x="341339" y="4365104"/>
            <a:ext cx="3222549" cy="1631216"/>
          </a:xfrm>
          <a:prstGeom prst="rect">
            <a:avLst/>
          </a:prstGeom>
          <a:solidFill>
            <a:srgbClr val="C00000"/>
          </a:solidFill>
        </p:spPr>
        <p:txBody>
          <a:bodyPr wrap="square">
            <a:spAutoFit/>
          </a:bodyPr>
          <a:lstStyle/>
          <a:p>
            <a:pPr lvl="0"/>
            <a:r>
              <a:rPr lang="en-CA" sz="1000" dirty="0">
                <a:solidFill>
                  <a:schemeClr val="bg1"/>
                </a:solidFill>
              </a:rPr>
              <a:t>According to </a:t>
            </a:r>
            <a:r>
              <a:rPr lang="en-CA" sz="1000" dirty="0" smtClean="0">
                <a:solidFill>
                  <a:schemeClr val="bg1"/>
                </a:solidFill>
              </a:rPr>
              <a:t>Dr .</a:t>
            </a:r>
            <a:r>
              <a:rPr lang="en-CA" sz="1000" dirty="0">
                <a:solidFill>
                  <a:schemeClr val="bg1"/>
                </a:solidFill>
              </a:rPr>
              <a:t>Jude Nicholas (Personal Communication), the reported signs of decreased mood of individuals in this study could be associated with the reported difficulties with behavioral control. These emotional problems related to regulation issues may affect the deafblind person`s capacity to regulate their emotions or emotional responses. Emotion dysregulation in turn may lead to increased social isolation, escalation of aggressive-disruptive behaviors and high levels of negative affect such as depression.</a:t>
            </a:r>
          </a:p>
        </p:txBody>
      </p:sp>
    </p:spTree>
    <p:extLst>
      <p:ext uri="{BB962C8B-B14F-4D97-AF65-F5344CB8AC3E}">
        <p14:creationId xmlns:p14="http://schemas.microsoft.com/office/powerpoint/2010/main" val="2508852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179512" y="116632"/>
            <a:ext cx="8352928" cy="5632311"/>
          </a:xfrm>
          <a:prstGeom prst="rect">
            <a:avLst/>
          </a:prstGeom>
          <a:noFill/>
        </p:spPr>
        <p:txBody>
          <a:bodyPr wrap="square" rtlCol="0">
            <a:spAutoFit/>
          </a:bodyPr>
          <a:lstStyle/>
          <a:p>
            <a:r>
              <a:rPr lang="en-CA" b="1" dirty="0">
                <a:latin typeface="Copperplate Gothic Bold" panose="020E0705020206020404" pitchFamily="34" charset="0"/>
              </a:rPr>
              <a:t>Study Purpose and Objectives</a:t>
            </a:r>
            <a:endParaRPr lang="en-CA" dirty="0">
              <a:latin typeface="Copperplate Gothic Bold" panose="020E0705020206020404" pitchFamily="34" charset="0"/>
            </a:endParaRPr>
          </a:p>
          <a:p>
            <a:r>
              <a:rPr lang="en-CA" dirty="0"/>
              <a:t> </a:t>
            </a:r>
          </a:p>
          <a:p>
            <a:r>
              <a:rPr lang="en-US" dirty="0"/>
              <a:t>The purpose of this project was to undertake an updated investigation of the late Manifestations of Congenital Rubella Syndrome in Canada to complement the study published by the Canadian Deafblind and Rubella Association in 1999. </a:t>
            </a:r>
            <a:endParaRPr lang="en-CA" dirty="0"/>
          </a:p>
          <a:p>
            <a:r>
              <a:rPr lang="en-US" dirty="0"/>
              <a:t> </a:t>
            </a:r>
            <a:endParaRPr lang="en-CA" dirty="0"/>
          </a:p>
          <a:p>
            <a:r>
              <a:rPr lang="en-US" dirty="0"/>
              <a:t>The objectives of the study were to: </a:t>
            </a:r>
            <a:endParaRPr lang="en-CA" dirty="0"/>
          </a:p>
          <a:p>
            <a:pPr marL="285750" lvl="0" indent="-285750">
              <a:buFont typeface="Wingdings" panose="05000000000000000000" pitchFamily="2" charset="2"/>
              <a:buChar char="Ø"/>
            </a:pPr>
            <a:r>
              <a:rPr lang="en-US" dirty="0"/>
              <a:t>Confirm the existence of late onset medical conditions or manifestations reported by individuals with CRS </a:t>
            </a:r>
            <a:r>
              <a:rPr lang="en-US" dirty="0" smtClean="0"/>
              <a:t>in a study over </a:t>
            </a:r>
            <a:r>
              <a:rPr lang="en-US" dirty="0"/>
              <a:t>fifteen years ago</a:t>
            </a:r>
            <a:r>
              <a:rPr lang="en-US" dirty="0" smtClean="0"/>
              <a:t>.</a:t>
            </a:r>
            <a:endParaRPr lang="en-CA" dirty="0" smtClean="0"/>
          </a:p>
          <a:p>
            <a:pPr marL="285750" lvl="0" indent="-285750">
              <a:buFont typeface="Wingdings" panose="05000000000000000000" pitchFamily="2" charset="2"/>
              <a:buChar char="Ø"/>
            </a:pPr>
            <a:r>
              <a:rPr lang="en-US" dirty="0" smtClean="0"/>
              <a:t>Determine </a:t>
            </a:r>
            <a:r>
              <a:rPr lang="en-US" dirty="0"/>
              <a:t>whether any changes in these </a:t>
            </a:r>
            <a:r>
              <a:rPr lang="en-US" dirty="0" smtClean="0"/>
              <a:t>average conditions </a:t>
            </a:r>
            <a:r>
              <a:rPr lang="en-US" dirty="0"/>
              <a:t>had occurred over a period of time</a:t>
            </a:r>
            <a:r>
              <a:rPr lang="en-US" dirty="0" smtClean="0"/>
              <a:t>. </a:t>
            </a:r>
            <a:endParaRPr lang="en-CA" dirty="0" smtClean="0"/>
          </a:p>
          <a:p>
            <a:pPr marL="285750" lvl="0" indent="-285750">
              <a:buFont typeface="Wingdings" panose="05000000000000000000" pitchFamily="2" charset="2"/>
              <a:buChar char="Ø"/>
            </a:pPr>
            <a:r>
              <a:rPr lang="en-US" dirty="0" smtClean="0"/>
              <a:t>Reinforce </a:t>
            </a:r>
            <a:r>
              <a:rPr lang="en-US" dirty="0"/>
              <a:t>the valuable information available to family members and staff working in facilities which provide services for persons with CRS. </a:t>
            </a:r>
            <a:endParaRPr lang="en-CA" dirty="0" smtClean="0"/>
          </a:p>
          <a:p>
            <a:pPr marL="285750" lvl="0" indent="-285750">
              <a:buFont typeface="Wingdings" panose="05000000000000000000" pitchFamily="2" charset="2"/>
              <a:buChar char="Ø"/>
            </a:pPr>
            <a:r>
              <a:rPr lang="en-US" dirty="0" smtClean="0"/>
              <a:t>Provide </a:t>
            </a:r>
            <a:r>
              <a:rPr lang="en-US" dirty="0"/>
              <a:t>additional data to the bank of information that is being accumulated worldwide on the late onset phenomenon.</a:t>
            </a:r>
            <a:endParaRPr lang="en-CA" dirty="0"/>
          </a:p>
          <a:p>
            <a:r>
              <a:rPr lang="en-US" dirty="0"/>
              <a:t> </a:t>
            </a:r>
            <a:endParaRPr lang="en-CA" dirty="0"/>
          </a:p>
          <a:p>
            <a:r>
              <a:rPr lang="en-CA" dirty="0"/>
              <a:t>The project was approved for funding as part of special grant supplied by Federal Minister of Human Resources and Skills Development through the Social Development Partnerships Program (SDPP) in FY 2009-2010.</a:t>
            </a:r>
          </a:p>
          <a:p>
            <a:endParaRPr lang="en-CA" dirty="0"/>
          </a:p>
        </p:txBody>
      </p:sp>
    </p:spTree>
    <p:extLst>
      <p:ext uri="{BB962C8B-B14F-4D97-AF65-F5344CB8AC3E}">
        <p14:creationId xmlns:p14="http://schemas.microsoft.com/office/powerpoint/2010/main" val="4103203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4392488" cy="369332"/>
          </a:xfrm>
          <a:prstGeom prst="rect">
            <a:avLst/>
          </a:prstGeom>
          <a:noFill/>
        </p:spPr>
        <p:txBody>
          <a:bodyPr wrap="square" rtlCol="0">
            <a:spAutoFit/>
          </a:bodyPr>
          <a:lstStyle/>
          <a:p>
            <a:r>
              <a:rPr lang="en-CA" b="1" dirty="0">
                <a:latin typeface="Copperplate Gothic Bold" panose="020E0705020206020404" pitchFamily="34" charset="0"/>
              </a:rPr>
              <a:t>Sleeping Disorders</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2974797790"/>
              </p:ext>
            </p:extLst>
          </p:nvPr>
        </p:nvGraphicFramePr>
        <p:xfrm>
          <a:off x="395535" y="2996952"/>
          <a:ext cx="5962702" cy="1440160"/>
        </p:xfrm>
        <a:graphic>
          <a:graphicData uri="http://schemas.openxmlformats.org/drawingml/2006/table">
            <a:tbl>
              <a:tblPr firstRow="1" firstCol="1" bandRow="1">
                <a:tableStyleId>{BC89EF96-8CEA-46FF-86C4-4CE0E7609802}</a:tableStyleId>
              </a:tblPr>
              <a:tblGrid>
                <a:gridCol w="782510"/>
                <a:gridCol w="893397"/>
                <a:gridCol w="982233"/>
                <a:gridCol w="982233"/>
                <a:gridCol w="893397"/>
                <a:gridCol w="803932"/>
                <a:gridCol w="625000"/>
              </a:tblGrid>
              <a:tr h="1227158">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dirty="0">
                          <a:effectLst/>
                        </a:rPr>
                        <a:t>Reporting Sleeping disorders</a:t>
                      </a:r>
                      <a:endParaRPr lang="en-CA" sz="1000" dirty="0">
                        <a:effectLst/>
                      </a:endParaRPr>
                    </a:p>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dirty="0">
                          <a:effectLst/>
                        </a:rPr>
                        <a:t>n=30</a:t>
                      </a:r>
                      <a:endParaRPr lang="en-CA" sz="10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000">
                          <a:effectLst/>
                        </a:rPr>
                        <a:t>Difficulty sleeping when going to bed </a:t>
                      </a:r>
                      <a:endParaRPr lang="en-CA" sz="10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dirty="0">
                          <a:effectLst/>
                        </a:rPr>
                        <a:t>Waking in the middle of the night with difficulty returning to sleep</a:t>
                      </a:r>
                      <a:endParaRPr lang="en-CA" sz="10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a:effectLst/>
                        </a:rPr>
                        <a:t>Waking very early in the morning with difficult  returning to sleep</a:t>
                      </a:r>
                      <a:endParaRPr lang="en-CA" sz="100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dirty="0">
                          <a:effectLst/>
                        </a:rPr>
                        <a:t>Staying awake for excessive periods of time </a:t>
                      </a:r>
                      <a:endParaRPr lang="en-CA" sz="10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dirty="0">
                          <a:effectLst/>
                        </a:rPr>
                        <a:t>Sleeping for excessive periods of time</a:t>
                      </a:r>
                      <a:endParaRPr lang="en-CA" sz="10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000">
                          <a:effectLst/>
                        </a:rPr>
                        <a:t>Sleep Apnea</a:t>
                      </a:r>
                      <a:endParaRPr lang="en-CA" sz="1000">
                        <a:effectLst/>
                        <a:latin typeface="Times New Roman"/>
                        <a:ea typeface="Times New Roman"/>
                      </a:endParaRPr>
                    </a:p>
                  </a:txBody>
                  <a:tcPr marL="68580" marR="68580" marT="0" marB="0"/>
                </a:tc>
              </a:tr>
              <a:tr h="213002">
                <a:tc>
                  <a:txBody>
                    <a:bodyPr/>
                    <a:lstStyle/>
                    <a:p>
                      <a:pPr marL="0" marR="0">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 </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16 (53.3%)</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16 (53.3%)</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16 (53.3%)</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a:effectLst/>
                        </a:rPr>
                        <a:t>15 (50.0%)</a:t>
                      </a:r>
                      <a:endParaRPr lang="en-CA" sz="100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dirty="0">
                          <a:effectLst/>
                        </a:rPr>
                        <a:t>11 (36.7)</a:t>
                      </a:r>
                      <a:endParaRPr lang="en-CA" sz="1000" dirty="0">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tabLst>
                          <a:tab pos="-900430" algn="l"/>
                          <a:tab pos="-457200" algn="l"/>
                          <a:tab pos="0" algn="l"/>
                          <a:tab pos="4572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Lst>
                      </a:pPr>
                      <a:r>
                        <a:rPr lang="en-US" sz="1100" dirty="0">
                          <a:effectLst/>
                        </a:rPr>
                        <a:t>2 (6.7)</a:t>
                      </a:r>
                      <a:endParaRPr lang="en-CA" sz="1000" dirty="0">
                        <a:effectLst/>
                        <a:latin typeface="Times New Roman"/>
                        <a:ea typeface="Times New Roman"/>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31836563"/>
              </p:ext>
            </p:extLst>
          </p:nvPr>
        </p:nvGraphicFramePr>
        <p:xfrm>
          <a:off x="394754" y="1556792"/>
          <a:ext cx="5977445" cy="659184"/>
        </p:xfrm>
        <a:graphic>
          <a:graphicData uri="http://schemas.openxmlformats.org/drawingml/2006/table">
            <a:tbl>
              <a:tblPr>
                <a:tableStyleId>{B301B821-A1FF-4177-AEE7-76D212191A09}</a:tableStyleId>
              </a:tblPr>
              <a:tblGrid>
                <a:gridCol w="2702112"/>
                <a:gridCol w="1162095"/>
                <a:gridCol w="951143"/>
                <a:gridCol w="1162095"/>
              </a:tblGrid>
              <a:tr h="255905">
                <a:tc>
                  <a:txBody>
                    <a:bodyPr/>
                    <a:lstStyle/>
                    <a:p>
                      <a:pPr marL="0" marR="0">
                        <a:lnSpc>
                          <a:spcPct val="115000"/>
                        </a:lnSpc>
                        <a:spcBef>
                          <a:spcPts val="0"/>
                        </a:spcBef>
                        <a:spcAft>
                          <a:spcPts val="0"/>
                        </a:spcAft>
                      </a:pPr>
                      <a:r>
                        <a:rPr lang="en-US" sz="1000" dirty="0">
                          <a:effectLst/>
                        </a:rPr>
                        <a:t>For those reporting sleeping disorders, were the symptoms:</a:t>
                      </a:r>
                      <a:endParaRPr lang="en-CA" sz="1000" dirty="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Increasing</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Decreasing</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dirty="0">
                          <a:effectLst/>
                        </a:rPr>
                        <a:t>Staying the same</a:t>
                      </a:r>
                      <a:endParaRPr lang="en-CA" sz="1000" dirty="0">
                        <a:effectLst/>
                        <a:latin typeface="Times New Roman"/>
                        <a:ea typeface="Times New Roman"/>
                      </a:endParaRPr>
                    </a:p>
                  </a:txBody>
                  <a:tcPr marL="39370" marR="39370" marT="0" marB="0"/>
                </a:tc>
              </a:tr>
              <a:tr h="308664">
                <a:tc>
                  <a:txBody>
                    <a:bodyPr/>
                    <a:lstStyle/>
                    <a:p>
                      <a:pPr marL="0" marR="0">
                        <a:lnSpc>
                          <a:spcPct val="115000"/>
                        </a:lnSpc>
                        <a:spcBef>
                          <a:spcPts val="0"/>
                        </a:spcBef>
                        <a:spcAft>
                          <a:spcPts val="0"/>
                        </a:spcAft>
                      </a:pPr>
                      <a:r>
                        <a:rPr lang="en-US" sz="1000">
                          <a:effectLst/>
                        </a:rPr>
                        <a:t>N=30</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13 (43.3%)</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a:effectLst/>
                        </a:rPr>
                        <a:t>3 (10.0%)</a:t>
                      </a:r>
                      <a:endParaRPr lang="en-CA" sz="1000">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CA" sz="1000" dirty="0">
                          <a:effectLst/>
                        </a:rPr>
                        <a:t>14 (46.7%)</a:t>
                      </a:r>
                      <a:endParaRPr lang="en-CA" sz="1000" dirty="0">
                        <a:effectLst/>
                        <a:latin typeface="Times New Roman"/>
                        <a:ea typeface="Times New Roman"/>
                      </a:endParaRPr>
                    </a:p>
                  </a:txBody>
                  <a:tcPr marL="39370" marR="39370" marT="0" marB="0"/>
                </a:tc>
              </a:tr>
            </a:tbl>
          </a:graphicData>
        </a:graphic>
      </p:graphicFrame>
      <p:sp>
        <p:nvSpPr>
          <p:cNvPr id="13" name="Rectangle 1"/>
          <p:cNvSpPr>
            <a:spLocks noChangeArrowheads="1"/>
          </p:cNvSpPr>
          <p:nvPr/>
        </p:nvSpPr>
        <p:spPr bwMode="auto">
          <a:xfrm>
            <a:off x="323528" y="685527"/>
            <a:ext cx="79928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1pPr>
            <a:lvl2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2pPr>
            <a:lvl3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3pPr>
            <a:lvl4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4pPr>
            <a:lvl5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5pPr>
            <a:lvl6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6pPr>
            <a:lvl7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7pPr>
            <a:lvl8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8pPr>
            <a:lvl9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altLang="en-US" sz="1400" b="0" i="0" u="none" strike="noStrike" cap="none" normalizeH="0" baseline="0" dirty="0" smtClean="0">
                <a:ln>
                  <a:noFill/>
                </a:ln>
                <a:effectLst/>
                <a:latin typeface="Arial" pitchFamily="34" charset="0"/>
                <a:ea typeface="Times New Roman" pitchFamily="18" charset="0"/>
                <a:cs typeface="Arial" pitchFamily="34" charset="0"/>
              </a:rPr>
              <a:t>Thirty or 58.8 % (of 51 individuals responding), reported sleeping disorders</a:t>
            </a:r>
            <a:r>
              <a:rPr kumimoji="0" lang="en-CA"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CA" alt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60"/>
          <p:cNvSpPr>
            <a:spLocks noGrp="1"/>
          </p:cNvSpPr>
          <p:nvPr>
            <p:ph type="body" sz="quarter" idx="18"/>
          </p:nvPr>
        </p:nvSpPr>
        <p:spPr>
          <a:xfrm>
            <a:off x="387677" y="1196752"/>
            <a:ext cx="3965575" cy="228600"/>
          </a:xfrm>
          <a:solidFill>
            <a:srgbClr val="C00000"/>
          </a:solidFill>
        </p:spPr>
        <p:txBody>
          <a:bodyPr>
            <a:normAutofit fontScale="92500" lnSpcReduction="10000"/>
          </a:bodyPr>
          <a:lstStyle>
            <a:extLst/>
          </a:lstStyle>
          <a:p>
            <a:r>
              <a:rPr lang="en-US" b="1" dirty="0">
                <a:solidFill>
                  <a:schemeClr val="bg1"/>
                </a:solidFill>
              </a:rPr>
              <a:t>Reported signs of various sleeping disorders</a:t>
            </a:r>
            <a:endParaRPr lang="en-CA" dirty="0">
              <a:solidFill>
                <a:schemeClr val="bg1"/>
              </a:solidFill>
            </a:endParaRPr>
          </a:p>
        </p:txBody>
      </p:sp>
      <p:sp>
        <p:nvSpPr>
          <p:cNvPr id="14" name="Rectangle 13"/>
          <p:cNvSpPr/>
          <p:nvPr/>
        </p:nvSpPr>
        <p:spPr>
          <a:xfrm>
            <a:off x="298179" y="4797152"/>
            <a:ext cx="7992888" cy="954107"/>
          </a:xfrm>
          <a:prstGeom prst="rect">
            <a:avLst/>
          </a:prstGeom>
        </p:spPr>
        <p:txBody>
          <a:bodyPr wrap="square">
            <a:spAutoFit/>
          </a:bodyPr>
          <a:lstStyle/>
          <a:p>
            <a:pPr lvl="0" eaLnBrk="0" hangingPunct="0">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CA" altLang="en-US" sz="1400" dirty="0">
                <a:latin typeface="Arial" pitchFamily="34" charset="0"/>
                <a:ea typeface="Times New Roman" pitchFamily="18" charset="0"/>
              </a:rPr>
              <a:t>According to Dr. Jude Nicholas (Personal Communication), the high incidence of sleeping disorders reported in this survey could also be linked to the reported signs of depression. Sleep and mood affect each other.  Disturbed sleep patterns or lack of sleep can alter mood significantly. On the other hand, being depressed puts a person in high risk for chronic sleeping disorders.  </a:t>
            </a:r>
            <a:endParaRPr lang="en-CA" altLang="en-US" sz="1400" dirty="0">
              <a:latin typeface="Arial" pitchFamily="34" charset="0"/>
            </a:endParaRPr>
          </a:p>
        </p:txBody>
      </p:sp>
      <p:sp>
        <p:nvSpPr>
          <p:cNvPr id="17" name="Rectangle 60"/>
          <p:cNvSpPr>
            <a:spLocks noGrp="1"/>
          </p:cNvSpPr>
          <p:nvPr>
            <p:ph type="body" sz="quarter" idx="18"/>
          </p:nvPr>
        </p:nvSpPr>
        <p:spPr>
          <a:xfrm>
            <a:off x="391442" y="2564904"/>
            <a:ext cx="3965575" cy="228600"/>
          </a:xfrm>
          <a:solidFill>
            <a:srgbClr val="C00000"/>
          </a:solidFill>
        </p:spPr>
        <p:txBody>
          <a:bodyPr>
            <a:normAutofit fontScale="92500" lnSpcReduction="10000"/>
          </a:bodyPr>
          <a:lstStyle>
            <a:extLst/>
          </a:lstStyle>
          <a:p>
            <a:r>
              <a:rPr lang="en-US" b="1" dirty="0">
                <a:solidFill>
                  <a:schemeClr val="bg1"/>
                </a:solidFill>
              </a:rPr>
              <a:t>Rate of change of symptoms of sleeping disorders</a:t>
            </a:r>
            <a:endParaRPr lang="en-CA" dirty="0">
              <a:solidFill>
                <a:schemeClr val="bg1"/>
              </a:solidFill>
            </a:endParaRPr>
          </a:p>
        </p:txBody>
      </p:sp>
    </p:spTree>
    <p:extLst>
      <p:ext uri="{BB962C8B-B14F-4D97-AF65-F5344CB8AC3E}">
        <p14:creationId xmlns:p14="http://schemas.microsoft.com/office/powerpoint/2010/main" val="1342081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0"/>
          <p:cNvSpPr/>
          <p:nvPr/>
        </p:nvSpPr>
        <p:spPr>
          <a:xfrm>
            <a:off x="8610600" y="0"/>
            <a:ext cx="533400" cy="6858000"/>
          </a:xfrm>
          <a:prstGeom prst="rect">
            <a:avLst/>
          </a:prstGeom>
          <a:solidFill>
            <a:schemeClr val="tx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2"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13" name="TextBox 12"/>
          <p:cNvSpPr txBox="1"/>
          <p:nvPr/>
        </p:nvSpPr>
        <p:spPr>
          <a:xfrm>
            <a:off x="323528" y="188640"/>
            <a:ext cx="3888432" cy="369332"/>
          </a:xfrm>
          <a:prstGeom prst="rect">
            <a:avLst/>
          </a:prstGeom>
          <a:noFill/>
        </p:spPr>
        <p:txBody>
          <a:bodyPr wrap="square" rtlCol="0">
            <a:spAutoFit/>
          </a:bodyPr>
          <a:lstStyle/>
          <a:p>
            <a:r>
              <a:rPr lang="en-US" b="1" dirty="0">
                <a:latin typeface="Copperplate Gothic Bold" panose="020E0705020206020404" pitchFamily="34" charset="0"/>
              </a:rPr>
              <a:t>The Endocrine System</a:t>
            </a:r>
            <a:endParaRPr lang="en-CA" dirty="0">
              <a:latin typeface="Copperplate Gothic Bold" panose="020E07050202060204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87094498"/>
              </p:ext>
            </p:extLst>
          </p:nvPr>
        </p:nvGraphicFramePr>
        <p:xfrm>
          <a:off x="333650" y="790546"/>
          <a:ext cx="7910757" cy="3999332"/>
        </p:xfrm>
        <a:graphic>
          <a:graphicData uri="http://schemas.openxmlformats.org/drawingml/2006/table">
            <a:tbl>
              <a:tblPr>
                <a:tableStyleId>{B301B821-A1FF-4177-AEE7-76D212191A09}</a:tableStyleId>
              </a:tblPr>
              <a:tblGrid>
                <a:gridCol w="3024798"/>
                <a:gridCol w="814053"/>
                <a:gridCol w="581818"/>
                <a:gridCol w="581818"/>
                <a:gridCol w="697526"/>
                <a:gridCol w="581818"/>
                <a:gridCol w="581818"/>
                <a:gridCol w="580998"/>
                <a:gridCol w="466110"/>
              </a:tblGrid>
              <a:tr h="378007">
                <a:tc>
                  <a:txBody>
                    <a:bodyPr/>
                    <a:lstStyle/>
                    <a:p>
                      <a:pPr marL="0" marR="0">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Yes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Age unk</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Age 0-5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Age</a:t>
                      </a:r>
                      <a:endParaRPr lang="en-CA" sz="1000">
                        <a:effectLst/>
                      </a:endParaRPr>
                    </a:p>
                    <a:p>
                      <a:pPr marL="0" marR="0" algn="ctr">
                        <a:lnSpc>
                          <a:spcPct val="115000"/>
                        </a:lnSpc>
                        <a:spcBef>
                          <a:spcPts val="0"/>
                        </a:spcBef>
                        <a:spcAft>
                          <a:spcPts val="0"/>
                        </a:spcAft>
                      </a:pPr>
                      <a:r>
                        <a:rPr lang="en-US" sz="1000">
                          <a:effectLst/>
                        </a:rPr>
                        <a:t>6-12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Teens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20’s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30’s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40+</a:t>
                      </a:r>
                      <a:endParaRPr lang="en-CA" sz="1000">
                        <a:effectLst/>
                        <a:latin typeface="Times New Roman"/>
                        <a:ea typeface="Times New Roman"/>
                      </a:endParaRPr>
                    </a:p>
                  </a:txBody>
                  <a:tcPr marL="39370" marR="39370" marT="0" marB="0"/>
                </a:tc>
              </a:tr>
              <a:tr h="567010">
                <a:tc>
                  <a:txBody>
                    <a:bodyPr/>
                    <a:lstStyle/>
                    <a:p>
                      <a:pPr marL="0" marR="0">
                        <a:lnSpc>
                          <a:spcPct val="115000"/>
                        </a:lnSpc>
                        <a:spcBef>
                          <a:spcPts val="0"/>
                        </a:spcBef>
                        <a:spcAft>
                          <a:spcPts val="0"/>
                        </a:spcAft>
                      </a:pPr>
                      <a:r>
                        <a:rPr lang="en-US" sz="1100">
                          <a:effectLst/>
                        </a:rPr>
                        <a:t>Reporting diabetes/thyroid issues  (n=52)</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22</a:t>
                      </a:r>
                      <a:endParaRPr lang="en-CA" sz="1100">
                        <a:effectLst/>
                      </a:endParaRPr>
                    </a:p>
                    <a:p>
                      <a:pPr marL="0" marR="0" algn="ctr">
                        <a:lnSpc>
                          <a:spcPct val="115000"/>
                        </a:lnSpc>
                        <a:spcBef>
                          <a:spcPts val="0"/>
                        </a:spcBef>
                        <a:spcAft>
                          <a:spcPts val="0"/>
                        </a:spcAft>
                      </a:pPr>
                      <a:r>
                        <a:rPr lang="en-US" sz="1100">
                          <a:effectLst/>
                        </a:rPr>
                        <a:t>(42.3%)</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r>
              <a:tr h="567010">
                <a:tc>
                  <a:txBody>
                    <a:bodyPr/>
                    <a:lstStyle/>
                    <a:p>
                      <a:pPr marL="0" marR="0">
                        <a:lnSpc>
                          <a:spcPct val="115000"/>
                        </a:lnSpc>
                        <a:spcBef>
                          <a:spcPts val="0"/>
                        </a:spcBef>
                        <a:spcAft>
                          <a:spcPts val="0"/>
                        </a:spcAft>
                      </a:pPr>
                      <a:r>
                        <a:rPr lang="en-US" sz="1100">
                          <a:effectLst/>
                        </a:rPr>
                        <a:t>Total reporting Diabetes</a:t>
                      </a:r>
                      <a:endParaRPr lang="en-CA" sz="1100">
                        <a:effectLst/>
                      </a:endParaRPr>
                    </a:p>
                    <a:p>
                      <a:pPr marL="0" marR="0">
                        <a:lnSpc>
                          <a:spcPct val="115000"/>
                        </a:lnSpc>
                        <a:spcBef>
                          <a:spcPts val="0"/>
                        </a:spcBef>
                        <a:spcAft>
                          <a:spcPts val="0"/>
                        </a:spcAft>
                      </a:pPr>
                      <a:r>
                        <a:rPr lang="en-US" sz="1100">
                          <a:effectLst/>
                        </a:rPr>
                        <a:t>(8 males; 3 females)</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11</a:t>
                      </a:r>
                      <a:endParaRPr lang="en-CA" sz="1100">
                        <a:effectLst/>
                      </a:endParaRPr>
                    </a:p>
                    <a:p>
                      <a:pPr marL="0" marR="0" algn="ctr">
                        <a:lnSpc>
                          <a:spcPct val="115000"/>
                        </a:lnSpc>
                        <a:spcBef>
                          <a:spcPts val="0"/>
                        </a:spcBef>
                        <a:spcAft>
                          <a:spcPts val="0"/>
                        </a:spcAft>
                      </a:pPr>
                      <a:r>
                        <a:rPr lang="en-US" sz="1100">
                          <a:effectLst/>
                        </a:rPr>
                        <a:t>(21.2%)</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 </a:t>
                      </a:r>
                      <a:endParaRPr lang="en-CA" sz="11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 </a:t>
                      </a:r>
                      <a:endParaRPr lang="en-CA" sz="11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r>
              <a:tr h="378007">
                <a:tc>
                  <a:txBody>
                    <a:bodyPr/>
                    <a:lstStyle/>
                    <a:p>
                      <a:pPr marL="0" marR="0">
                        <a:lnSpc>
                          <a:spcPct val="115000"/>
                        </a:lnSpc>
                        <a:spcBef>
                          <a:spcPts val="0"/>
                        </a:spcBef>
                        <a:spcAft>
                          <a:spcPts val="0"/>
                        </a:spcAft>
                      </a:pPr>
                      <a:r>
                        <a:rPr lang="en-US" sz="1100">
                          <a:effectLst/>
                        </a:rPr>
                        <a:t>Reporting Type 1 Diabetes</a:t>
                      </a:r>
                      <a:endParaRPr lang="en-CA" sz="1100">
                        <a:effectLst/>
                      </a:endParaRPr>
                    </a:p>
                    <a:p>
                      <a:pPr marL="0" marR="0">
                        <a:lnSpc>
                          <a:spcPct val="115000"/>
                        </a:lnSpc>
                        <a:spcBef>
                          <a:spcPts val="0"/>
                        </a:spcBef>
                        <a:spcAft>
                          <a:spcPts val="0"/>
                        </a:spcAft>
                      </a:pPr>
                      <a:r>
                        <a:rPr lang="en-US" sz="1100">
                          <a:effectLst/>
                        </a:rPr>
                        <a:t>(3 males; 2 females)</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5</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r>
              <a:tr h="378007">
                <a:tc>
                  <a:txBody>
                    <a:bodyPr/>
                    <a:lstStyle/>
                    <a:p>
                      <a:pPr marL="0" marR="0">
                        <a:lnSpc>
                          <a:spcPct val="115000"/>
                        </a:lnSpc>
                        <a:spcBef>
                          <a:spcPts val="0"/>
                        </a:spcBef>
                        <a:spcAft>
                          <a:spcPts val="0"/>
                        </a:spcAft>
                      </a:pPr>
                      <a:r>
                        <a:rPr lang="en-US" sz="1100">
                          <a:effectLst/>
                        </a:rPr>
                        <a:t>Reporting Type 2 Diabetes</a:t>
                      </a:r>
                      <a:endParaRPr lang="en-CA" sz="1100">
                        <a:effectLst/>
                      </a:endParaRPr>
                    </a:p>
                    <a:p>
                      <a:pPr marL="0" marR="0">
                        <a:lnSpc>
                          <a:spcPct val="115000"/>
                        </a:lnSpc>
                        <a:spcBef>
                          <a:spcPts val="0"/>
                        </a:spcBef>
                        <a:spcAft>
                          <a:spcPts val="0"/>
                        </a:spcAft>
                      </a:pPr>
                      <a:r>
                        <a:rPr lang="en-US" sz="1100">
                          <a:effectLst/>
                        </a:rPr>
                        <a:t>(5 males; 1 female)</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6</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a:t>
                      </a:r>
                      <a:endParaRPr lang="en-CA" sz="1100">
                        <a:effectLst/>
                        <a:latin typeface="Times New Roman"/>
                        <a:ea typeface="Times New Roman"/>
                      </a:endParaRPr>
                    </a:p>
                  </a:txBody>
                  <a:tcPr marL="39370" marR="39370" marT="0" marB="0"/>
                </a:tc>
              </a:tr>
              <a:tr h="567010">
                <a:tc>
                  <a:txBody>
                    <a:bodyPr/>
                    <a:lstStyle/>
                    <a:p>
                      <a:pPr marL="0" marR="0">
                        <a:lnSpc>
                          <a:spcPct val="115000"/>
                        </a:lnSpc>
                        <a:spcBef>
                          <a:spcPts val="0"/>
                        </a:spcBef>
                        <a:spcAft>
                          <a:spcPts val="0"/>
                        </a:spcAft>
                      </a:pPr>
                      <a:r>
                        <a:rPr lang="en-US" sz="1100">
                          <a:effectLst/>
                        </a:rPr>
                        <a:t>Total  reporting Thyroid issues</a:t>
                      </a:r>
                      <a:endParaRPr lang="en-CA" sz="1100">
                        <a:effectLst/>
                      </a:endParaRPr>
                    </a:p>
                    <a:p>
                      <a:pPr marL="0" marR="0">
                        <a:lnSpc>
                          <a:spcPct val="115000"/>
                        </a:lnSpc>
                        <a:spcBef>
                          <a:spcPts val="0"/>
                        </a:spcBef>
                        <a:spcAft>
                          <a:spcPts val="0"/>
                        </a:spcAft>
                      </a:pPr>
                      <a:r>
                        <a:rPr lang="en-US" sz="1100">
                          <a:effectLst/>
                        </a:rPr>
                        <a:t>(5 males; 6 females)</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11</a:t>
                      </a:r>
                      <a:endParaRPr lang="en-CA" sz="1100">
                        <a:effectLst/>
                      </a:endParaRPr>
                    </a:p>
                    <a:p>
                      <a:pPr marL="0" marR="0" algn="ctr">
                        <a:lnSpc>
                          <a:spcPct val="115000"/>
                        </a:lnSpc>
                        <a:spcBef>
                          <a:spcPts val="0"/>
                        </a:spcBef>
                        <a:spcAft>
                          <a:spcPts val="0"/>
                        </a:spcAft>
                      </a:pPr>
                      <a:r>
                        <a:rPr lang="en-US" sz="1100">
                          <a:effectLst/>
                        </a:rPr>
                        <a:t>(21.2%)</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r>
              <a:tr h="378007">
                <a:tc>
                  <a:txBody>
                    <a:bodyPr/>
                    <a:lstStyle/>
                    <a:p>
                      <a:pPr marL="0" marR="0">
                        <a:lnSpc>
                          <a:spcPct val="115000"/>
                        </a:lnSpc>
                        <a:spcBef>
                          <a:spcPts val="0"/>
                        </a:spcBef>
                        <a:spcAft>
                          <a:spcPts val="0"/>
                        </a:spcAft>
                      </a:pPr>
                      <a:r>
                        <a:rPr lang="en-US" sz="1100">
                          <a:effectLst/>
                        </a:rPr>
                        <a:t>Reporting Hypothyroidism</a:t>
                      </a:r>
                      <a:endParaRPr lang="en-CA" sz="1100">
                        <a:effectLst/>
                      </a:endParaRPr>
                    </a:p>
                    <a:p>
                      <a:pPr marL="0" marR="0">
                        <a:lnSpc>
                          <a:spcPct val="115000"/>
                        </a:lnSpc>
                        <a:spcBef>
                          <a:spcPts val="0"/>
                        </a:spcBef>
                        <a:spcAft>
                          <a:spcPts val="0"/>
                        </a:spcAft>
                      </a:pPr>
                      <a:r>
                        <a:rPr lang="en-US" sz="1100">
                          <a:effectLst/>
                        </a:rPr>
                        <a:t>(3 males; 5 females)</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8</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3</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r>
              <a:tr h="378007">
                <a:tc>
                  <a:txBody>
                    <a:bodyPr/>
                    <a:lstStyle/>
                    <a:p>
                      <a:pPr marL="0" marR="0">
                        <a:lnSpc>
                          <a:spcPct val="115000"/>
                        </a:lnSpc>
                        <a:spcBef>
                          <a:spcPts val="0"/>
                        </a:spcBef>
                        <a:spcAft>
                          <a:spcPts val="0"/>
                        </a:spcAft>
                      </a:pPr>
                      <a:r>
                        <a:rPr lang="en-US" sz="1100">
                          <a:effectLst/>
                        </a:rPr>
                        <a:t>Reporting Hyperthyroidism</a:t>
                      </a:r>
                      <a:endParaRPr lang="en-CA" sz="1100">
                        <a:effectLst/>
                      </a:endParaRPr>
                    </a:p>
                    <a:p>
                      <a:pPr marL="0" marR="0">
                        <a:lnSpc>
                          <a:spcPct val="115000"/>
                        </a:lnSpc>
                        <a:spcBef>
                          <a:spcPts val="0"/>
                        </a:spcBef>
                        <a:spcAft>
                          <a:spcPts val="0"/>
                        </a:spcAft>
                      </a:pPr>
                      <a:r>
                        <a:rPr lang="en-US" sz="1100">
                          <a:effectLst/>
                        </a:rPr>
                        <a:t>(2 males; 1 female)</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3</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r>
              <a:tr h="378007">
                <a:tc>
                  <a:txBody>
                    <a:bodyPr/>
                    <a:lstStyle/>
                    <a:p>
                      <a:pPr marL="0" marR="0">
                        <a:lnSpc>
                          <a:spcPct val="115000"/>
                        </a:lnSpc>
                        <a:spcBef>
                          <a:spcPts val="0"/>
                        </a:spcBef>
                        <a:spcAft>
                          <a:spcPts val="0"/>
                        </a:spcAft>
                      </a:pPr>
                      <a:r>
                        <a:rPr lang="en-US" sz="1100" dirty="0">
                          <a:effectLst/>
                        </a:rPr>
                        <a:t>Reporting Diabetes and hyper- thyroidism (male)</a:t>
                      </a:r>
                      <a:endParaRPr lang="en-CA" sz="11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 </a:t>
                      </a:r>
                      <a:endParaRPr lang="en-CA" sz="11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 </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 </a:t>
                      </a:r>
                      <a:endParaRPr lang="en-CA" sz="1100" dirty="0">
                        <a:effectLst/>
                        <a:latin typeface="Times New Roman"/>
                        <a:ea typeface="Times New Roman"/>
                      </a:endParaRPr>
                    </a:p>
                  </a:txBody>
                  <a:tcPr marL="39370" marR="39370" marT="0" marB="0"/>
                </a:tc>
              </a:tr>
            </a:tbl>
          </a:graphicData>
        </a:graphic>
      </p:graphicFrame>
      <p:sp>
        <p:nvSpPr>
          <p:cNvPr id="6" name="Rectangle 1"/>
          <p:cNvSpPr>
            <a:spLocks noChangeArrowheads="1"/>
          </p:cNvSpPr>
          <p:nvPr/>
        </p:nvSpPr>
        <p:spPr bwMode="auto">
          <a:xfrm>
            <a:off x="5275574" y="427167"/>
            <a:ext cx="295232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1pPr>
            <a:lvl2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2pPr>
            <a:lvl3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3pPr>
            <a:lvl4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4pPr>
            <a:lvl5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5pPr>
            <a:lvl6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6pPr>
            <a:lvl7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7pPr>
            <a:lvl8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8pPr>
            <a:lvl9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alt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Age of onset of diabetes or thyroid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307022" y="4810363"/>
            <a:ext cx="7920880" cy="1169551"/>
          </a:xfrm>
          <a:prstGeom prst="rect">
            <a:avLst/>
          </a:prstGeom>
        </p:spPr>
        <p:txBody>
          <a:bodyPr wrap="square">
            <a:spAutoFit/>
          </a:bodyPr>
          <a:lstStyle/>
          <a:p>
            <a:pPr lvl="0"/>
            <a:r>
              <a:rPr lang="en-CA" sz="1400" dirty="0" smtClean="0"/>
              <a:t>The </a:t>
            </a:r>
            <a:r>
              <a:rPr lang="en-CA" sz="1400" dirty="0" smtClean="0"/>
              <a:t>one </a:t>
            </a:r>
            <a:r>
              <a:rPr lang="en-CA" sz="1400" dirty="0"/>
              <a:t>individual reporting both diabetes and hypothyroidism died at age </a:t>
            </a:r>
            <a:r>
              <a:rPr lang="en-CA" sz="1400" dirty="0" smtClean="0"/>
              <a:t>36.</a:t>
            </a:r>
          </a:p>
          <a:p>
            <a:pPr lvl="0"/>
            <a:endParaRPr lang="en-CA" sz="1400" dirty="0"/>
          </a:p>
          <a:p>
            <a:pPr lvl="0"/>
            <a:r>
              <a:rPr lang="en-US" sz="1400" dirty="0"/>
              <a:t>The incidence of both diabetes (21.2%) and thyroid condition (21.2%) reported in this survey are almost double what was reported in the 1999 study when 10% were diagnosed with a thyroid condition and 12.1% diagnosed with diabetes</a:t>
            </a:r>
            <a:r>
              <a:rPr lang="en-US" sz="1400" dirty="0" smtClean="0"/>
              <a:t>.</a:t>
            </a:r>
          </a:p>
        </p:txBody>
      </p:sp>
    </p:spTree>
    <p:extLst>
      <p:ext uri="{BB962C8B-B14F-4D97-AF65-F5344CB8AC3E}">
        <p14:creationId xmlns:p14="http://schemas.microsoft.com/office/powerpoint/2010/main" val="2904043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14" name="Table 13"/>
          <p:cNvGraphicFramePr>
            <a:graphicFrameLocks noGrp="1"/>
          </p:cNvGraphicFramePr>
          <p:nvPr>
            <p:extLst>
              <p:ext uri="{D42A27DB-BD31-4B8C-83A1-F6EECF244321}">
                <p14:modId xmlns:p14="http://schemas.microsoft.com/office/powerpoint/2010/main" val="2443946433"/>
              </p:ext>
            </p:extLst>
          </p:nvPr>
        </p:nvGraphicFramePr>
        <p:xfrm>
          <a:off x="1765636" y="708038"/>
          <a:ext cx="6412605" cy="1226820"/>
        </p:xfrm>
        <a:graphic>
          <a:graphicData uri="http://schemas.openxmlformats.org/drawingml/2006/table">
            <a:tbl>
              <a:tblPr>
                <a:tableStyleId>{B301B821-A1FF-4177-AEE7-76D212191A09}</a:tableStyleId>
              </a:tblPr>
              <a:tblGrid>
                <a:gridCol w="2450881"/>
                <a:gridCol w="659955"/>
                <a:gridCol w="473012"/>
                <a:gridCol w="471681"/>
                <a:gridCol w="565486"/>
                <a:gridCol w="471681"/>
                <a:gridCol w="471681"/>
                <a:gridCol w="471016"/>
                <a:gridCol w="377212"/>
              </a:tblGrid>
              <a:tr h="335763">
                <a:tc>
                  <a:txBody>
                    <a:bodyPr/>
                    <a:lstStyle/>
                    <a:p>
                      <a:pPr marL="0" marR="0">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Yes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Age unk</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Age 0-5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Age</a:t>
                      </a:r>
                      <a:endParaRPr lang="en-CA" sz="1000">
                        <a:effectLst/>
                      </a:endParaRPr>
                    </a:p>
                    <a:p>
                      <a:pPr marL="0" marR="0" algn="ctr">
                        <a:lnSpc>
                          <a:spcPct val="115000"/>
                        </a:lnSpc>
                        <a:spcBef>
                          <a:spcPts val="0"/>
                        </a:spcBef>
                        <a:spcAft>
                          <a:spcPts val="0"/>
                        </a:spcAft>
                      </a:pPr>
                      <a:r>
                        <a:rPr lang="en-US" sz="1000">
                          <a:effectLst/>
                        </a:rPr>
                        <a:t>6-12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Teens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20’s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30’s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40’s+</a:t>
                      </a:r>
                      <a:endParaRPr lang="en-CA" sz="1000">
                        <a:effectLst/>
                        <a:latin typeface="Times New Roman"/>
                        <a:ea typeface="Times New Roman"/>
                      </a:endParaRPr>
                    </a:p>
                  </a:txBody>
                  <a:tcPr marL="39370" marR="39370" marT="0" marB="0"/>
                </a:tc>
              </a:tr>
              <a:tr h="335763">
                <a:tc>
                  <a:txBody>
                    <a:bodyPr/>
                    <a:lstStyle/>
                    <a:p>
                      <a:pPr marL="0" marR="0">
                        <a:lnSpc>
                          <a:spcPct val="115000"/>
                        </a:lnSpc>
                        <a:spcBef>
                          <a:spcPts val="0"/>
                        </a:spcBef>
                        <a:spcAft>
                          <a:spcPts val="0"/>
                        </a:spcAft>
                      </a:pPr>
                      <a:r>
                        <a:rPr lang="en-US" sz="1000">
                          <a:effectLst/>
                        </a:rPr>
                        <a:t>No. of  females reporting Hirsutism</a:t>
                      </a:r>
                      <a:endParaRPr lang="en-CA" sz="1000">
                        <a:effectLst/>
                      </a:endParaRPr>
                    </a:p>
                    <a:p>
                      <a:pPr marL="0" marR="0">
                        <a:lnSpc>
                          <a:spcPct val="115000"/>
                        </a:lnSpc>
                        <a:spcBef>
                          <a:spcPts val="0"/>
                        </a:spcBef>
                        <a:spcAft>
                          <a:spcPts val="0"/>
                        </a:spcAft>
                      </a:pPr>
                      <a:r>
                        <a:rPr lang="en-US" sz="1000">
                          <a:effectLst/>
                        </a:rPr>
                        <a:t>N=21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7</a:t>
                      </a:r>
                      <a:endParaRPr lang="en-CA" sz="1000">
                        <a:effectLst/>
                      </a:endParaRPr>
                    </a:p>
                    <a:p>
                      <a:pPr marL="0" marR="0" algn="ctr">
                        <a:lnSpc>
                          <a:spcPct val="115000"/>
                        </a:lnSpc>
                        <a:spcBef>
                          <a:spcPts val="0"/>
                        </a:spcBef>
                        <a:spcAft>
                          <a:spcPts val="0"/>
                        </a:spcAft>
                      </a:pPr>
                      <a:r>
                        <a:rPr lang="en-US" sz="1000">
                          <a:effectLst/>
                        </a:rPr>
                        <a:t>(33.3%)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r>
              <a:tr h="509454">
                <a:tc>
                  <a:txBody>
                    <a:bodyPr/>
                    <a:lstStyle/>
                    <a:p>
                      <a:pPr marL="0" marR="0">
                        <a:lnSpc>
                          <a:spcPct val="115000"/>
                        </a:lnSpc>
                        <a:spcBef>
                          <a:spcPts val="0"/>
                        </a:spcBef>
                        <a:spcAft>
                          <a:spcPts val="0"/>
                        </a:spcAft>
                      </a:pPr>
                      <a:r>
                        <a:rPr lang="en-US" sz="1000">
                          <a:effectLst/>
                        </a:rPr>
                        <a:t>No. of Females reporting polycystic ovarian disease</a:t>
                      </a:r>
                      <a:endParaRPr lang="en-CA" sz="1000">
                        <a:effectLst/>
                      </a:endParaRPr>
                    </a:p>
                    <a:p>
                      <a:pPr marL="0" marR="0">
                        <a:lnSpc>
                          <a:spcPct val="115000"/>
                        </a:lnSpc>
                        <a:spcBef>
                          <a:spcPts val="0"/>
                        </a:spcBef>
                        <a:spcAft>
                          <a:spcPts val="0"/>
                        </a:spcAft>
                      </a:pPr>
                      <a:r>
                        <a:rPr lang="en-US" sz="1000">
                          <a:effectLst/>
                        </a:rPr>
                        <a:t>N=20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endParaRPr>
                    </a:p>
                    <a:p>
                      <a:pPr marL="0" marR="0" algn="ctr">
                        <a:lnSpc>
                          <a:spcPct val="115000"/>
                        </a:lnSpc>
                        <a:spcBef>
                          <a:spcPts val="0"/>
                        </a:spcBef>
                        <a:spcAft>
                          <a:spcPts val="0"/>
                        </a:spcAft>
                      </a:pPr>
                      <a:r>
                        <a:rPr lang="en-US" sz="1000">
                          <a:effectLst/>
                        </a:rPr>
                        <a:t>(5%)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4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r>
            </a:tbl>
          </a:graphicData>
        </a:graphic>
      </p:graphicFrame>
      <p:sp>
        <p:nvSpPr>
          <p:cNvPr id="15" name="Rectangle 3"/>
          <p:cNvSpPr>
            <a:spLocks noChangeArrowheads="1"/>
          </p:cNvSpPr>
          <p:nvPr/>
        </p:nvSpPr>
        <p:spPr bwMode="auto">
          <a:xfrm>
            <a:off x="4429931" y="417577"/>
            <a:ext cx="408297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1pPr>
            <a:lvl2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2pPr>
            <a:lvl3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3pPr>
            <a:lvl4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4pPr>
            <a:lvl5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5pPr>
            <a:lvl6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6pPr>
            <a:lvl7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7pPr>
            <a:lvl8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8pPr>
            <a:lvl9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100" b="1" i="0" u="none" strike="noStrike" cap="none" normalizeH="0" baseline="0" dirty="0" smtClean="0">
                <a:ln>
                  <a:noFill/>
                </a:ln>
                <a:solidFill>
                  <a:schemeClr val="tx1"/>
                </a:solidFill>
                <a:effectLst/>
                <a:latin typeface="Arial" pitchFamily="34" charset="0"/>
                <a:cs typeface="Arial" pitchFamily="34" charset="0"/>
              </a:rPr>
              <a:t>Age of onset of hirsutism or polycystic ovarian disease</a:t>
            </a:r>
            <a:endParaRPr kumimoji="0" lang="en-CA"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a:xfrm>
            <a:off x="467544" y="2132856"/>
            <a:ext cx="7920880" cy="3801041"/>
          </a:xfrm>
          <a:prstGeom prst="rect">
            <a:avLst/>
          </a:prstGeom>
        </p:spPr>
        <p:txBody>
          <a:bodyPr wrap="square">
            <a:spAutoFit/>
          </a:bodyPr>
          <a:lstStyle/>
          <a:p>
            <a:r>
              <a:rPr lang="en-CA" sz="1300" b="1" dirty="0"/>
              <a:t> </a:t>
            </a:r>
            <a:endParaRPr lang="en-CA" sz="1300" dirty="0"/>
          </a:p>
          <a:p>
            <a:r>
              <a:rPr lang="en-CA" sz="1200" b="1" dirty="0" smtClean="0"/>
              <a:t>Females</a:t>
            </a:r>
            <a:endParaRPr lang="en-CA" sz="1200" dirty="0"/>
          </a:p>
          <a:p>
            <a:r>
              <a:rPr lang="en-CA" sz="1200" dirty="0"/>
              <a:t>One female (of 24) in the survey reported fibroids; one (of 24) reported a double uterus.</a:t>
            </a:r>
          </a:p>
          <a:p>
            <a:r>
              <a:rPr lang="en-CA" sz="1200" dirty="0"/>
              <a:t> </a:t>
            </a:r>
          </a:p>
          <a:p>
            <a:r>
              <a:rPr lang="en-CA" sz="1200" b="1" dirty="0"/>
              <a:t>Males</a:t>
            </a:r>
            <a:endParaRPr lang="en-CA" sz="1200" dirty="0"/>
          </a:p>
          <a:p>
            <a:r>
              <a:rPr lang="en-CA" sz="1200" dirty="0" smtClean="0"/>
              <a:t>10 </a:t>
            </a:r>
            <a:r>
              <a:rPr lang="en-CA" sz="1200" dirty="0"/>
              <a:t>males of 24 reporting (41.7%) reported the following list </a:t>
            </a:r>
            <a:r>
              <a:rPr lang="en-CA" sz="1200" dirty="0" smtClean="0"/>
              <a:t>abnormalities</a:t>
            </a:r>
            <a:r>
              <a:rPr lang="en-CA" sz="1200" b="1" dirty="0"/>
              <a:t>:</a:t>
            </a:r>
            <a:endParaRPr lang="en-CA" sz="1200" dirty="0"/>
          </a:p>
          <a:p>
            <a:pPr marL="285750" lvl="0" indent="-285750">
              <a:buFont typeface="Wingdings" panose="05000000000000000000" pitchFamily="2" charset="2"/>
              <a:buChar char="Ø"/>
            </a:pPr>
            <a:r>
              <a:rPr lang="en-CA" sz="1200" dirty="0"/>
              <a:t>Testicular cancer (age not specified)</a:t>
            </a:r>
          </a:p>
          <a:p>
            <a:pPr marL="285750" lvl="0" indent="-285750">
              <a:buFont typeface="Wingdings" panose="05000000000000000000" pitchFamily="2" charset="2"/>
              <a:buChar char="Ø"/>
            </a:pPr>
            <a:r>
              <a:rPr lang="en-CA" sz="1200" dirty="0" err="1"/>
              <a:t>Orchidectomy</a:t>
            </a:r>
            <a:r>
              <a:rPr lang="en-CA" sz="1200" dirty="0"/>
              <a:t>  (age 14)</a:t>
            </a:r>
          </a:p>
          <a:p>
            <a:pPr marL="285750" lvl="0" indent="-285750">
              <a:buFont typeface="Wingdings" panose="05000000000000000000" pitchFamily="2" charset="2"/>
              <a:buChar char="Ø"/>
            </a:pPr>
            <a:r>
              <a:rPr lang="en-CA" sz="1200" dirty="0"/>
              <a:t>Enlarged prostate and kidney stones ( age 48)</a:t>
            </a:r>
          </a:p>
          <a:p>
            <a:pPr marL="285750" lvl="0" indent="-285750">
              <a:buFont typeface="Wingdings" panose="05000000000000000000" pitchFamily="2" charset="2"/>
              <a:buChar char="Ø"/>
            </a:pPr>
            <a:r>
              <a:rPr lang="en-CA" sz="1200" dirty="0"/>
              <a:t>Reporting difficulties from birth with urogenital </a:t>
            </a:r>
            <a:r>
              <a:rPr lang="en-CA" sz="1200" dirty="0" smtClean="0"/>
              <a:t>tract (bladder) </a:t>
            </a:r>
            <a:r>
              <a:rPr lang="en-CA" sz="1200" dirty="0"/>
              <a:t>issues including incontinence and urethra implant. </a:t>
            </a:r>
            <a:r>
              <a:rPr lang="en-CA" sz="1200" dirty="0" smtClean="0"/>
              <a:t>There were surgeries </a:t>
            </a:r>
            <a:r>
              <a:rPr lang="en-CA" sz="1200" dirty="0"/>
              <a:t>in early childhood </a:t>
            </a:r>
            <a:r>
              <a:rPr lang="en-CA" sz="1200" dirty="0" smtClean="0"/>
              <a:t>and the </a:t>
            </a:r>
            <a:r>
              <a:rPr lang="en-CA" sz="1200" dirty="0"/>
              <a:t>implant </a:t>
            </a:r>
            <a:r>
              <a:rPr lang="en-CA" sz="1200" dirty="0" smtClean="0"/>
              <a:t>in </a:t>
            </a:r>
            <a:r>
              <a:rPr lang="en-CA" sz="1200" dirty="0"/>
              <a:t>later childhood.</a:t>
            </a:r>
          </a:p>
          <a:p>
            <a:pPr marL="285750" lvl="0" indent="-285750">
              <a:buFont typeface="Wingdings" panose="05000000000000000000" pitchFamily="2" charset="2"/>
              <a:buChar char="Ø"/>
            </a:pPr>
            <a:r>
              <a:rPr lang="en-CA" sz="1200" dirty="0"/>
              <a:t>Undescended testes with hormone shots (age 6)</a:t>
            </a:r>
          </a:p>
          <a:p>
            <a:pPr marL="285750" lvl="0" indent="-285750">
              <a:buFont typeface="Wingdings" panose="05000000000000000000" pitchFamily="2" charset="2"/>
              <a:buChar char="Ø"/>
            </a:pPr>
            <a:r>
              <a:rPr lang="en-CA" sz="1200" dirty="0"/>
              <a:t>One testicle removed (age 19)</a:t>
            </a:r>
          </a:p>
          <a:p>
            <a:pPr marL="285750" lvl="0" indent="-285750">
              <a:buFont typeface="Wingdings" panose="05000000000000000000" pitchFamily="2" charset="2"/>
              <a:buChar char="Ø"/>
            </a:pPr>
            <a:r>
              <a:rPr lang="en-CA" sz="1200" dirty="0"/>
              <a:t>Recurring torsion (twisting of spermatic cord) of testes</a:t>
            </a:r>
          </a:p>
          <a:p>
            <a:pPr marL="285750" lvl="0" indent="-285750">
              <a:buFont typeface="Wingdings" panose="05000000000000000000" pitchFamily="2" charset="2"/>
              <a:buChar char="Ø"/>
            </a:pPr>
            <a:r>
              <a:rPr lang="en-CA" sz="1200" dirty="0"/>
              <a:t>Hydrocele</a:t>
            </a:r>
            <a:r>
              <a:rPr lang="en-CA" sz="1200" baseline="30000" dirty="0"/>
              <a:t> </a:t>
            </a:r>
            <a:r>
              <a:rPr lang="en-CA" sz="1200" dirty="0"/>
              <a:t>operation (pre-teen)</a:t>
            </a:r>
          </a:p>
          <a:p>
            <a:pPr marL="285750" lvl="0" indent="-285750">
              <a:buFont typeface="Wingdings" panose="05000000000000000000" pitchFamily="2" charset="2"/>
              <a:buChar char="Ø"/>
            </a:pPr>
            <a:r>
              <a:rPr lang="en-CA" sz="1200" dirty="0"/>
              <a:t>Both testes removed (age 6)</a:t>
            </a:r>
          </a:p>
          <a:p>
            <a:pPr marL="285750" lvl="0" indent="-285750">
              <a:buFont typeface="Wingdings" panose="05000000000000000000" pitchFamily="2" charset="2"/>
              <a:buChar char="Ø"/>
            </a:pPr>
            <a:r>
              <a:rPr lang="en-CA" sz="1200" dirty="0"/>
              <a:t>Double hernia operation (age 5 months) resulting in loss of 1 </a:t>
            </a:r>
            <a:r>
              <a:rPr lang="en-CA" sz="1200" dirty="0" smtClean="0"/>
              <a:t>testicle</a:t>
            </a:r>
          </a:p>
          <a:p>
            <a:pPr lvl="0"/>
            <a:endParaRPr lang="en-CA" sz="1200" dirty="0"/>
          </a:p>
          <a:p>
            <a:pPr lvl="0"/>
            <a:r>
              <a:rPr lang="en-CA" sz="1200" dirty="0"/>
              <a:t>In the 1999 study, 28.6% of males reporting reported urogenital tract abnormalities. At that time most reported abnormalities were undescended testes.</a:t>
            </a:r>
          </a:p>
        </p:txBody>
      </p:sp>
      <p:sp>
        <p:nvSpPr>
          <p:cNvPr id="18" name="Rectangle 60"/>
          <p:cNvSpPr>
            <a:spLocks noGrp="1"/>
          </p:cNvSpPr>
          <p:nvPr>
            <p:ph type="body" sz="quarter" idx="18"/>
          </p:nvPr>
        </p:nvSpPr>
        <p:spPr>
          <a:xfrm>
            <a:off x="497512" y="2070763"/>
            <a:ext cx="3965575" cy="228600"/>
          </a:xfrm>
          <a:solidFill>
            <a:srgbClr val="C00000"/>
          </a:solidFill>
        </p:spPr>
        <p:txBody>
          <a:bodyPr>
            <a:normAutofit fontScale="92500" lnSpcReduction="10000"/>
          </a:bodyPr>
          <a:lstStyle>
            <a:extLst/>
          </a:lstStyle>
          <a:p>
            <a:r>
              <a:rPr lang="en-CA" b="1" dirty="0">
                <a:solidFill>
                  <a:schemeClr val="bg1"/>
                </a:solidFill>
              </a:rPr>
              <a:t>Urogenital Tract issues</a:t>
            </a:r>
            <a:endParaRPr lang="en-CA" dirty="0">
              <a:solidFill>
                <a:schemeClr val="bg1"/>
              </a:solidFill>
            </a:endParaRPr>
          </a:p>
        </p:txBody>
      </p:sp>
      <p:sp>
        <p:nvSpPr>
          <p:cNvPr id="2" name="Rectangle 1"/>
          <p:cNvSpPr/>
          <p:nvPr/>
        </p:nvSpPr>
        <p:spPr>
          <a:xfrm>
            <a:off x="467544" y="86717"/>
            <a:ext cx="4572000" cy="461665"/>
          </a:xfrm>
          <a:prstGeom prst="rect">
            <a:avLst/>
          </a:prstGeom>
        </p:spPr>
        <p:txBody>
          <a:bodyPr>
            <a:spAutoFit/>
          </a:bodyPr>
          <a:lstStyle/>
          <a:p>
            <a:pPr lvl="0"/>
            <a:r>
              <a:rPr lang="en-US" sz="1200" dirty="0"/>
              <a:t>Females in the survey reported other gender specific endocrine (hirsutism and polycystic ovarian disease) as follows:</a:t>
            </a:r>
            <a:endParaRPr lang="en-CA" sz="1200" dirty="0"/>
          </a:p>
        </p:txBody>
      </p:sp>
    </p:spTree>
    <p:extLst>
      <p:ext uri="{BB962C8B-B14F-4D97-AF65-F5344CB8AC3E}">
        <p14:creationId xmlns:p14="http://schemas.microsoft.com/office/powerpoint/2010/main" val="1258985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3888432" cy="369332"/>
          </a:xfrm>
          <a:prstGeom prst="rect">
            <a:avLst/>
          </a:prstGeom>
          <a:noFill/>
        </p:spPr>
        <p:txBody>
          <a:bodyPr wrap="square" rtlCol="0">
            <a:spAutoFit/>
          </a:bodyPr>
          <a:lstStyle/>
          <a:p>
            <a:r>
              <a:rPr lang="en-CA" dirty="0">
                <a:latin typeface="Copperplate Gothic Bold" panose="020E0705020206020404" pitchFamily="34" charset="0"/>
              </a:rPr>
              <a:t>Gastrointestinal</a:t>
            </a: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099822816"/>
              </p:ext>
            </p:extLst>
          </p:nvPr>
        </p:nvGraphicFramePr>
        <p:xfrm>
          <a:off x="323527" y="2132856"/>
          <a:ext cx="4464496" cy="3816423"/>
        </p:xfrm>
        <a:graphic>
          <a:graphicData uri="http://schemas.openxmlformats.org/drawingml/2006/table">
            <a:tbl>
              <a:tblPr>
                <a:tableStyleId>{B301B821-A1FF-4177-AEE7-76D212191A09}</a:tableStyleId>
              </a:tblPr>
              <a:tblGrid>
                <a:gridCol w="1442457"/>
                <a:gridCol w="480658"/>
                <a:gridCol w="343536"/>
                <a:gridCol w="343050"/>
                <a:gridCol w="412337"/>
                <a:gridCol w="343536"/>
                <a:gridCol w="412337"/>
                <a:gridCol w="411855"/>
                <a:gridCol w="274730"/>
              </a:tblGrid>
              <a:tr h="424047">
                <a:tc>
                  <a:txBody>
                    <a:bodyPr/>
                    <a:lstStyle/>
                    <a:p>
                      <a:pPr marL="0" marR="0">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Yes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Unk</a:t>
                      </a:r>
                      <a:endParaRPr lang="en-CA" sz="1000">
                        <a:effectLst/>
                      </a:endParaRPr>
                    </a:p>
                    <a:p>
                      <a:pPr marL="0" marR="0" algn="ctr">
                        <a:lnSpc>
                          <a:spcPct val="115000"/>
                        </a:lnSpc>
                        <a:spcBef>
                          <a:spcPts val="0"/>
                        </a:spcBef>
                        <a:spcAft>
                          <a:spcPts val="0"/>
                        </a:spcAft>
                      </a:pPr>
                      <a:r>
                        <a:rPr lang="en-US" sz="1000">
                          <a:effectLst/>
                        </a:rPr>
                        <a:t>Age</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Age 0-5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6-12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Teens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20’s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30’s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40+</a:t>
                      </a:r>
                      <a:endParaRPr lang="en-CA" sz="1000">
                        <a:effectLst/>
                        <a:latin typeface="Times New Roman"/>
                        <a:ea typeface="Times New Roman"/>
                      </a:endParaRPr>
                    </a:p>
                  </a:txBody>
                  <a:tcPr marL="39370" marR="39370" marT="0" marB="0"/>
                </a:tc>
              </a:tr>
              <a:tr h="424047">
                <a:tc>
                  <a:txBody>
                    <a:bodyPr/>
                    <a:lstStyle/>
                    <a:p>
                      <a:pPr marL="0" marR="0">
                        <a:lnSpc>
                          <a:spcPct val="115000"/>
                        </a:lnSpc>
                        <a:spcBef>
                          <a:spcPts val="0"/>
                        </a:spcBef>
                        <a:spcAft>
                          <a:spcPts val="0"/>
                        </a:spcAft>
                      </a:pPr>
                      <a:r>
                        <a:rPr lang="en-US" sz="1000">
                          <a:effectLst/>
                        </a:rPr>
                        <a:t>Reporting Gastrointestinal Problems n=53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27</a:t>
                      </a:r>
                      <a:endParaRPr lang="en-CA" sz="1000">
                        <a:effectLst/>
                      </a:endParaRPr>
                    </a:p>
                    <a:p>
                      <a:pPr marL="0" marR="0" algn="ctr">
                        <a:lnSpc>
                          <a:spcPct val="115000"/>
                        </a:lnSpc>
                        <a:spcBef>
                          <a:spcPts val="0"/>
                        </a:spcBef>
                        <a:spcAft>
                          <a:spcPts val="0"/>
                        </a:spcAft>
                      </a:pPr>
                      <a:r>
                        <a:rPr lang="en-US" sz="1000">
                          <a:effectLst/>
                        </a:rPr>
                        <a:t>(50.9%)</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24047">
                <a:tc>
                  <a:txBody>
                    <a:bodyPr/>
                    <a:lstStyle/>
                    <a:p>
                      <a:pPr marL="0" marR="0" algn="just">
                        <a:lnSpc>
                          <a:spcPct val="115000"/>
                        </a:lnSpc>
                        <a:spcBef>
                          <a:spcPts val="0"/>
                        </a:spcBef>
                        <a:spcAft>
                          <a:spcPts val="0"/>
                        </a:spcAft>
                      </a:pPr>
                      <a:r>
                        <a:rPr lang="en-US" sz="1000">
                          <a:effectLst/>
                        </a:rPr>
                        <a:t>Reporting Eating Difficulties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11</a:t>
                      </a:r>
                      <a:endParaRPr lang="en-CA" sz="1000">
                        <a:effectLst/>
                      </a:endParaRPr>
                    </a:p>
                    <a:p>
                      <a:pPr marL="0" marR="0" algn="ctr">
                        <a:lnSpc>
                          <a:spcPct val="115000"/>
                        </a:lnSpc>
                        <a:spcBef>
                          <a:spcPts val="0"/>
                        </a:spcBef>
                        <a:spcAft>
                          <a:spcPts val="0"/>
                        </a:spcAft>
                      </a:pPr>
                      <a:r>
                        <a:rPr lang="en-US" sz="1000">
                          <a:effectLst/>
                        </a:rPr>
                        <a:t>(20.8%)</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5</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1</a:t>
                      </a:r>
                      <a:endParaRPr lang="en-CA" sz="1000" dirty="0">
                        <a:effectLst/>
                        <a:latin typeface="Times New Roman"/>
                        <a:ea typeface="Times New Roman"/>
                      </a:endParaRPr>
                    </a:p>
                  </a:txBody>
                  <a:tcPr marL="39370" marR="39370" marT="0" marB="0"/>
                </a:tc>
              </a:tr>
              <a:tr h="424047">
                <a:tc>
                  <a:txBody>
                    <a:bodyPr/>
                    <a:lstStyle/>
                    <a:p>
                      <a:pPr marL="0" marR="0">
                        <a:lnSpc>
                          <a:spcPct val="115000"/>
                        </a:lnSpc>
                        <a:spcBef>
                          <a:spcPts val="0"/>
                        </a:spcBef>
                        <a:spcAft>
                          <a:spcPts val="0"/>
                        </a:spcAft>
                      </a:pPr>
                      <a:r>
                        <a:rPr lang="en-US" sz="1000">
                          <a:effectLst/>
                        </a:rPr>
                        <a:t>Reporting Cyclic Vomiting</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a:t>
                      </a:r>
                      <a:endParaRPr lang="en-CA" sz="1000">
                        <a:effectLst/>
                      </a:endParaRPr>
                    </a:p>
                    <a:p>
                      <a:pPr marL="0" marR="0" algn="ctr">
                        <a:lnSpc>
                          <a:spcPct val="115000"/>
                        </a:lnSpc>
                        <a:spcBef>
                          <a:spcPts val="0"/>
                        </a:spcBef>
                        <a:spcAft>
                          <a:spcPts val="0"/>
                        </a:spcAft>
                      </a:pPr>
                      <a:r>
                        <a:rPr lang="en-US" sz="1000">
                          <a:effectLst/>
                        </a:rPr>
                        <a:t>(5.7%)</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24047">
                <a:tc>
                  <a:txBody>
                    <a:bodyPr/>
                    <a:lstStyle/>
                    <a:p>
                      <a:pPr marL="0" marR="0">
                        <a:lnSpc>
                          <a:spcPct val="115000"/>
                        </a:lnSpc>
                        <a:spcBef>
                          <a:spcPts val="0"/>
                        </a:spcBef>
                        <a:spcAft>
                          <a:spcPts val="0"/>
                        </a:spcAft>
                      </a:pPr>
                      <a:r>
                        <a:rPr lang="en-US" sz="1000">
                          <a:effectLst/>
                        </a:rPr>
                        <a:t>Reporting Gagging</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8</a:t>
                      </a:r>
                      <a:endParaRPr lang="en-CA" sz="1000">
                        <a:effectLst/>
                      </a:endParaRPr>
                    </a:p>
                    <a:p>
                      <a:pPr marL="0" marR="0" algn="ctr">
                        <a:lnSpc>
                          <a:spcPct val="115000"/>
                        </a:lnSpc>
                        <a:spcBef>
                          <a:spcPts val="0"/>
                        </a:spcBef>
                        <a:spcAft>
                          <a:spcPts val="0"/>
                        </a:spcAft>
                      </a:pPr>
                      <a:r>
                        <a:rPr lang="en-US" sz="1000">
                          <a:effectLst/>
                        </a:rPr>
                        <a:t>(15.1%)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6</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1</a:t>
                      </a:r>
                      <a:endParaRPr lang="en-CA" sz="1000" dirty="0">
                        <a:effectLst/>
                        <a:latin typeface="Times New Roman"/>
                        <a:ea typeface="Times New Roman"/>
                      </a:endParaRPr>
                    </a:p>
                  </a:txBody>
                  <a:tcPr marL="39370" marR="39370" marT="0" marB="0"/>
                </a:tc>
              </a:tr>
              <a:tr h="424047">
                <a:tc>
                  <a:txBody>
                    <a:bodyPr/>
                    <a:lstStyle/>
                    <a:p>
                      <a:pPr marL="0" marR="0">
                        <a:lnSpc>
                          <a:spcPct val="115000"/>
                        </a:lnSpc>
                        <a:spcBef>
                          <a:spcPts val="0"/>
                        </a:spcBef>
                        <a:spcAft>
                          <a:spcPts val="0"/>
                        </a:spcAft>
                      </a:pPr>
                      <a:r>
                        <a:rPr lang="en-US" sz="1000">
                          <a:effectLst/>
                        </a:rPr>
                        <a:t>Reporting Swallowing Difficulties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11</a:t>
                      </a:r>
                      <a:endParaRPr lang="en-CA" sz="1000">
                        <a:effectLst/>
                      </a:endParaRPr>
                    </a:p>
                    <a:p>
                      <a:pPr marL="0" marR="0" algn="ctr">
                        <a:lnSpc>
                          <a:spcPct val="115000"/>
                        </a:lnSpc>
                        <a:spcBef>
                          <a:spcPts val="0"/>
                        </a:spcBef>
                        <a:spcAft>
                          <a:spcPts val="0"/>
                        </a:spcAft>
                      </a:pPr>
                      <a:r>
                        <a:rPr lang="en-US" sz="1000">
                          <a:effectLst/>
                        </a:rPr>
                        <a:t>(20.8%)</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7</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r>
              <a:tr h="424047">
                <a:tc>
                  <a:txBody>
                    <a:bodyPr/>
                    <a:lstStyle/>
                    <a:p>
                      <a:pPr marL="0" marR="0">
                        <a:lnSpc>
                          <a:spcPct val="115000"/>
                        </a:lnSpc>
                        <a:spcBef>
                          <a:spcPts val="0"/>
                        </a:spcBef>
                        <a:spcAft>
                          <a:spcPts val="0"/>
                        </a:spcAft>
                      </a:pPr>
                      <a:r>
                        <a:rPr lang="en-US" sz="1000">
                          <a:effectLst/>
                        </a:rPr>
                        <a:t>Reporting Esophageal Stricture</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a:t>
                      </a:r>
                      <a:endParaRPr lang="en-CA" sz="1000">
                        <a:effectLst/>
                      </a:endParaRPr>
                    </a:p>
                    <a:p>
                      <a:pPr marL="0" marR="0" algn="ctr">
                        <a:lnSpc>
                          <a:spcPct val="115000"/>
                        </a:lnSpc>
                        <a:spcBef>
                          <a:spcPts val="0"/>
                        </a:spcBef>
                        <a:spcAft>
                          <a:spcPts val="0"/>
                        </a:spcAft>
                      </a:pPr>
                      <a:r>
                        <a:rPr lang="en-US" sz="1000">
                          <a:effectLst/>
                        </a:rPr>
                        <a:t>(5.7%)</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r>
              <a:tr h="424047">
                <a:tc>
                  <a:txBody>
                    <a:bodyPr/>
                    <a:lstStyle/>
                    <a:p>
                      <a:pPr marL="0" marR="0">
                        <a:lnSpc>
                          <a:spcPct val="115000"/>
                        </a:lnSpc>
                        <a:spcBef>
                          <a:spcPts val="0"/>
                        </a:spcBef>
                        <a:spcAft>
                          <a:spcPts val="0"/>
                        </a:spcAft>
                      </a:pPr>
                      <a:r>
                        <a:rPr lang="en-US" sz="1000">
                          <a:effectLst/>
                        </a:rPr>
                        <a:t>Reporting Esophageal Reflux</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12</a:t>
                      </a:r>
                      <a:endParaRPr lang="en-CA" sz="1000">
                        <a:effectLst/>
                      </a:endParaRPr>
                    </a:p>
                    <a:p>
                      <a:pPr marL="0" marR="0" algn="ctr">
                        <a:lnSpc>
                          <a:spcPct val="115000"/>
                        </a:lnSpc>
                        <a:spcBef>
                          <a:spcPts val="0"/>
                        </a:spcBef>
                        <a:spcAft>
                          <a:spcPts val="0"/>
                        </a:spcAft>
                      </a:pPr>
                      <a:r>
                        <a:rPr lang="en-US" sz="1000">
                          <a:effectLst/>
                        </a:rPr>
                        <a:t>(22.6)</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r>
              <a:tr h="424047">
                <a:tc>
                  <a:txBody>
                    <a:bodyPr/>
                    <a:lstStyle/>
                    <a:p>
                      <a:pPr marL="0" marR="0">
                        <a:lnSpc>
                          <a:spcPct val="115000"/>
                        </a:lnSpc>
                        <a:spcBef>
                          <a:spcPts val="0"/>
                        </a:spcBef>
                        <a:spcAft>
                          <a:spcPts val="0"/>
                        </a:spcAft>
                      </a:pPr>
                      <a:r>
                        <a:rPr lang="en-US" sz="1000" dirty="0">
                          <a:effectLst/>
                        </a:rPr>
                        <a:t>Reporting being on a special diet</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11</a:t>
                      </a:r>
                      <a:endParaRPr lang="en-CA" sz="1000">
                        <a:effectLst/>
                      </a:endParaRPr>
                    </a:p>
                    <a:p>
                      <a:pPr marL="0" marR="0" algn="ctr">
                        <a:lnSpc>
                          <a:spcPct val="115000"/>
                        </a:lnSpc>
                        <a:spcBef>
                          <a:spcPts val="0"/>
                        </a:spcBef>
                        <a:spcAft>
                          <a:spcPts val="0"/>
                        </a:spcAft>
                      </a:pPr>
                      <a:r>
                        <a:rPr lang="en-US" sz="1000">
                          <a:effectLst/>
                        </a:rPr>
                        <a:t>(21.8%)</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r>
            </a:tbl>
          </a:graphicData>
        </a:graphic>
      </p:graphicFrame>
      <p:sp>
        <p:nvSpPr>
          <p:cNvPr id="6" name="Rectangle 5"/>
          <p:cNvSpPr/>
          <p:nvPr/>
        </p:nvSpPr>
        <p:spPr>
          <a:xfrm>
            <a:off x="323528" y="586995"/>
            <a:ext cx="3888432" cy="954107"/>
          </a:xfrm>
          <a:prstGeom prst="rect">
            <a:avLst/>
          </a:prstGeom>
        </p:spPr>
        <p:txBody>
          <a:bodyPr wrap="square">
            <a:spAutoFit/>
          </a:bodyPr>
          <a:lstStyle/>
          <a:p>
            <a:r>
              <a:rPr lang="en-CA" sz="1400" dirty="0"/>
              <a:t>Eating disorders are a common issue among individuals with CRS. Questions were developed to get a picture of the range of issues along with information about their age of onset.</a:t>
            </a:r>
          </a:p>
        </p:txBody>
      </p:sp>
      <p:sp>
        <p:nvSpPr>
          <p:cNvPr id="14" name="Rectangle 3"/>
          <p:cNvSpPr>
            <a:spLocks noGrp="1"/>
          </p:cNvSpPr>
          <p:nvPr>
            <p:ph type="body" sz="quarter" idx="13"/>
          </p:nvPr>
        </p:nvSpPr>
        <p:spPr>
          <a:xfrm>
            <a:off x="323528" y="1700808"/>
            <a:ext cx="3965575" cy="228600"/>
          </a:xfrm>
        </p:spPr>
        <p:txBody>
          <a:bodyPr>
            <a:normAutofit fontScale="92500" lnSpcReduction="10000"/>
          </a:bodyPr>
          <a:lstStyle>
            <a:extLst/>
          </a:lstStyle>
          <a:p>
            <a:r>
              <a:rPr lang="en-US" dirty="0"/>
              <a:t>Incidence of gastrointestinal issues reported</a:t>
            </a:r>
            <a:endParaRPr lang="en-CA" dirty="0"/>
          </a:p>
          <a:p>
            <a:pPr marL="0" indent="0" eaLnBrk="1" fontAlgn="auto" hangingPunct="1">
              <a:spcAft>
                <a:spcPts val="0"/>
              </a:spcAft>
              <a:defRPr/>
            </a:pPr>
            <a:endParaRPr lang="en-US" dirty="0"/>
          </a:p>
        </p:txBody>
      </p:sp>
      <p:sp>
        <p:nvSpPr>
          <p:cNvPr id="8" name="Rectangle 7"/>
          <p:cNvSpPr/>
          <p:nvPr/>
        </p:nvSpPr>
        <p:spPr>
          <a:xfrm>
            <a:off x="4932040" y="373306"/>
            <a:ext cx="3600400" cy="5693866"/>
          </a:xfrm>
          <a:prstGeom prst="rect">
            <a:avLst/>
          </a:prstGeom>
        </p:spPr>
        <p:txBody>
          <a:bodyPr wrap="square">
            <a:spAutoFit/>
          </a:bodyPr>
          <a:lstStyle/>
          <a:p>
            <a:r>
              <a:rPr lang="en-US" sz="1400" b="1" dirty="0"/>
              <a:t>Special diets included:</a:t>
            </a:r>
            <a:endParaRPr lang="en-CA" sz="1400" dirty="0"/>
          </a:p>
          <a:p>
            <a:r>
              <a:rPr lang="en-US" sz="1400" dirty="0"/>
              <a:t>Pureed foods (5 individuals); Special carbohydrate diet (2);  Halal foods only (1); </a:t>
            </a:r>
            <a:endParaRPr lang="en-CA" sz="1400" dirty="0"/>
          </a:p>
          <a:p>
            <a:r>
              <a:rPr lang="en-US" sz="1400" dirty="0"/>
              <a:t>Gluten free diet (1); Special diet for diverticulosis (1); Special diet for diabetes (1)</a:t>
            </a:r>
            <a:endParaRPr lang="en-CA" sz="1400" dirty="0"/>
          </a:p>
          <a:p>
            <a:r>
              <a:rPr lang="en-CA" sz="1400" b="1" dirty="0"/>
              <a:t> </a:t>
            </a:r>
            <a:endParaRPr lang="en-CA" sz="1400" dirty="0"/>
          </a:p>
          <a:p>
            <a:r>
              <a:rPr lang="en-CA" sz="1400" dirty="0"/>
              <a:t>In addition to reporting on the set questions, some of the participants reported having the following special gastrointestinal issues</a:t>
            </a:r>
            <a:r>
              <a:rPr lang="en-CA" sz="1400" dirty="0" smtClean="0"/>
              <a:t>:</a:t>
            </a:r>
          </a:p>
          <a:p>
            <a:endParaRPr lang="en-CA" sz="1400" dirty="0"/>
          </a:p>
          <a:p>
            <a:pPr marL="285750" lvl="0" indent="-285750">
              <a:buFont typeface="Wingdings" panose="05000000000000000000" pitchFamily="2" charset="2"/>
              <a:buChar char="Ø"/>
            </a:pPr>
            <a:r>
              <a:rPr lang="en-CA" sz="1400" dirty="0"/>
              <a:t>One individual had diverticulosis diagnosed at age 36.</a:t>
            </a:r>
          </a:p>
          <a:p>
            <a:pPr marL="285750" lvl="0" indent="-285750">
              <a:buFont typeface="Wingdings" panose="05000000000000000000" pitchFamily="2" charset="2"/>
              <a:buChar char="Ø"/>
            </a:pPr>
            <a:r>
              <a:rPr lang="en-CA" sz="1400" dirty="0"/>
              <a:t>One individual was diagnosed with a bowel blockage at age 30 resulting in surgery followed by a feeding tube for 3 months. The was diagnosed with a congenital diaphragmatic hernia at age 38. </a:t>
            </a:r>
          </a:p>
          <a:p>
            <a:pPr marL="285750" lvl="0" indent="-285750">
              <a:buFont typeface="Wingdings" panose="05000000000000000000" pitchFamily="2" charset="2"/>
              <a:buChar char="Ø"/>
            </a:pPr>
            <a:r>
              <a:rPr lang="en-CA" sz="1400" dirty="0"/>
              <a:t>Two individuals were diagnosed with a narrow palate.</a:t>
            </a:r>
          </a:p>
          <a:p>
            <a:pPr marL="285750" lvl="0" indent="-285750">
              <a:buFont typeface="Wingdings" panose="05000000000000000000" pitchFamily="2" charset="2"/>
              <a:buChar char="Ø"/>
            </a:pPr>
            <a:r>
              <a:rPr lang="en-CA" sz="1400" dirty="0"/>
              <a:t>One individual developed a hiatal hernia at age </a:t>
            </a:r>
            <a:r>
              <a:rPr lang="en-CA" sz="1400" dirty="0" smtClean="0"/>
              <a:t>40</a:t>
            </a:r>
          </a:p>
          <a:p>
            <a:pPr lvl="0"/>
            <a:endParaRPr lang="en-CA" sz="1400" dirty="0"/>
          </a:p>
          <a:p>
            <a:pPr lvl="0"/>
            <a:r>
              <a:rPr lang="en-CA" sz="1400" dirty="0"/>
              <a:t>In the 1999 study, 40% </a:t>
            </a:r>
            <a:r>
              <a:rPr lang="en-US" sz="1400" dirty="0"/>
              <a:t>of the respondents reported problems with one of more issues related to chewing, swallowing, gagging and vomiting.</a:t>
            </a:r>
            <a:endParaRPr lang="en-CA" sz="1400" dirty="0"/>
          </a:p>
        </p:txBody>
      </p:sp>
    </p:spTree>
    <p:extLst>
      <p:ext uri="{BB962C8B-B14F-4D97-AF65-F5344CB8AC3E}">
        <p14:creationId xmlns:p14="http://schemas.microsoft.com/office/powerpoint/2010/main" val="1393413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3888432" cy="369332"/>
          </a:xfrm>
          <a:prstGeom prst="rect">
            <a:avLst/>
          </a:prstGeom>
          <a:noFill/>
        </p:spPr>
        <p:txBody>
          <a:bodyPr wrap="square" rtlCol="0">
            <a:spAutoFit/>
          </a:bodyPr>
          <a:lstStyle/>
          <a:p>
            <a:r>
              <a:rPr lang="en-CA" dirty="0" smtClean="0">
                <a:latin typeface="Copperplate Gothic Bold" panose="020E0705020206020404" pitchFamily="34" charset="0"/>
              </a:rPr>
              <a:t>MEDICATIONS</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 name="Rectangle 2"/>
          <p:cNvSpPr/>
          <p:nvPr/>
        </p:nvSpPr>
        <p:spPr>
          <a:xfrm>
            <a:off x="323528" y="582952"/>
            <a:ext cx="8136904" cy="738664"/>
          </a:xfrm>
          <a:prstGeom prst="rect">
            <a:avLst/>
          </a:prstGeom>
        </p:spPr>
        <p:txBody>
          <a:bodyPr wrap="square">
            <a:spAutoFit/>
          </a:bodyPr>
          <a:lstStyle/>
          <a:p>
            <a:r>
              <a:rPr lang="en-US" sz="1400" dirty="0"/>
              <a:t>Participants were asked to complete information about the types of medication they were prescribed, the purpose and frequency. For the project leader this was </a:t>
            </a:r>
            <a:r>
              <a:rPr lang="en-US" sz="1400" dirty="0" smtClean="0"/>
              <a:t>usually </a:t>
            </a:r>
            <a:r>
              <a:rPr lang="en-US" sz="1400" dirty="0"/>
              <a:t>a confirmation of any reported health issues or a reflection of a possible problem that was not reported.</a:t>
            </a:r>
            <a:endParaRPr lang="en-CA" sz="1400" dirty="0"/>
          </a:p>
        </p:txBody>
      </p:sp>
      <p:graphicFrame>
        <p:nvGraphicFramePr>
          <p:cNvPr id="5" name="Table 4"/>
          <p:cNvGraphicFramePr>
            <a:graphicFrameLocks noGrp="1"/>
          </p:cNvGraphicFramePr>
          <p:nvPr>
            <p:extLst>
              <p:ext uri="{D42A27DB-BD31-4B8C-83A1-F6EECF244321}">
                <p14:modId xmlns:p14="http://schemas.microsoft.com/office/powerpoint/2010/main" val="515764311"/>
              </p:ext>
            </p:extLst>
          </p:nvPr>
        </p:nvGraphicFramePr>
        <p:xfrm>
          <a:off x="323528" y="1852585"/>
          <a:ext cx="7884368" cy="3662934"/>
        </p:xfrm>
        <a:graphic>
          <a:graphicData uri="http://schemas.openxmlformats.org/drawingml/2006/table">
            <a:tbl>
              <a:tblPr firstRow="1" firstCol="1" bandRow="1">
                <a:tableStyleId>{69012ECD-51FC-41F1-AA8D-1B2483CD663E}</a:tableStyleId>
              </a:tblPr>
              <a:tblGrid>
                <a:gridCol w="131911"/>
                <a:gridCol w="2274577"/>
                <a:gridCol w="1049941"/>
                <a:gridCol w="1485784"/>
                <a:gridCol w="875249"/>
                <a:gridCol w="782553"/>
                <a:gridCol w="90913"/>
                <a:gridCol w="1193440"/>
              </a:tblGrid>
              <a:tr h="182880">
                <a:tc gridSpan="5">
                  <a:txBody>
                    <a:bodyPr/>
                    <a:lstStyle/>
                    <a:p>
                      <a:pPr>
                        <a:lnSpc>
                          <a:spcPct val="115000"/>
                        </a:lnSpc>
                      </a:pPr>
                      <a:r>
                        <a:rPr lang="en-CA" sz="1100" dirty="0">
                          <a:effectLst/>
                          <a:highlight>
                            <a:srgbClr val="FFFF00"/>
                          </a:highlight>
                        </a:rPr>
                        <a:t> </a:t>
                      </a:r>
                      <a:endParaRPr lang="en-CA" sz="1100" dirty="0">
                        <a:effectLst/>
                        <a:latin typeface="Calibri"/>
                      </a:endParaRPr>
                    </a:p>
                  </a:txBody>
                  <a:tcPr marL="68580" marR="68580" marT="0" marB="0" anchor="b"/>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a:txBody>
                    <a:bodyPr/>
                    <a:lstStyle/>
                    <a:p>
                      <a:pPr>
                        <a:lnSpc>
                          <a:spcPct val="115000"/>
                        </a:lnSpc>
                      </a:pPr>
                      <a:r>
                        <a:rPr lang="en-CA" sz="1100">
                          <a:effectLst/>
                          <a:highlight>
                            <a:srgbClr val="FFFF00"/>
                          </a:highlight>
                        </a:rPr>
                        <a:t> </a:t>
                      </a:r>
                      <a:endParaRPr lang="en-CA" sz="1100">
                        <a:effectLst/>
                        <a:latin typeface="Calibri"/>
                      </a:endParaRPr>
                    </a:p>
                  </a:txBody>
                  <a:tcPr marL="68580" marR="68580" marT="0" marB="0"/>
                </a:tc>
                <a:tc gridSpan="2">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hMerge="1">
                  <a:txBody>
                    <a:bodyPr/>
                    <a:lstStyle/>
                    <a:p>
                      <a:endParaRPr lang="en-CA"/>
                    </a:p>
                  </a:txBody>
                  <a:tcPr/>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nSpc>
                          <a:spcPct val="115000"/>
                        </a:lnSpc>
                        <a:spcBef>
                          <a:spcPts val="0"/>
                        </a:spcBef>
                        <a:spcAft>
                          <a:spcPts val="0"/>
                        </a:spcAft>
                      </a:pPr>
                      <a:r>
                        <a:rPr lang="en-US" sz="1100">
                          <a:effectLst/>
                        </a:rPr>
                        <a:t>Medication Type</a:t>
                      </a:r>
                      <a:endParaRPr lang="en-CA" sz="1000">
                        <a:effectLst/>
                      </a:endParaRPr>
                    </a:p>
                    <a:p>
                      <a:pPr marL="0" marR="0">
                        <a:lnSpc>
                          <a:spcPct val="115000"/>
                        </a:lnSpc>
                        <a:spcBef>
                          <a:spcPts val="0"/>
                        </a:spcBef>
                        <a:spcAft>
                          <a:spcPts val="0"/>
                        </a:spcAft>
                      </a:pPr>
                      <a:r>
                        <a:rPr lang="en-US" sz="1000">
                          <a:effectLst/>
                        </a:rPr>
                        <a:t>N=50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No. using</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Medication Type</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No. using</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Medication Type</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a:effectLst/>
                        </a:rPr>
                        <a:t>No. using</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nSpc>
                          <a:spcPct val="115000"/>
                        </a:lnSpc>
                        <a:spcBef>
                          <a:spcPts val="0"/>
                        </a:spcBef>
                        <a:spcAft>
                          <a:spcPts val="0"/>
                        </a:spcAft>
                      </a:pPr>
                      <a:r>
                        <a:rPr lang="en-US" sz="1100">
                          <a:effectLst/>
                        </a:rPr>
                        <a:t>Anti-anxiety; mood stabilizers; anti-depressants; PRN’s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28</a:t>
                      </a:r>
                      <a:endParaRPr lang="en-CA" sz="1000">
                        <a:effectLst/>
                      </a:endParaRPr>
                    </a:p>
                    <a:p>
                      <a:pPr marL="0" marR="0" algn="ctr">
                        <a:lnSpc>
                          <a:spcPct val="115000"/>
                        </a:lnSpc>
                        <a:spcBef>
                          <a:spcPts val="0"/>
                        </a:spcBef>
                        <a:spcAft>
                          <a:spcPts val="0"/>
                        </a:spcAft>
                      </a:pPr>
                      <a:r>
                        <a:rPr lang="en-US" sz="1100">
                          <a:effectLst/>
                        </a:rPr>
                        <a:t>(56.0%)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Pain medication</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8</a:t>
                      </a:r>
                      <a:endParaRPr lang="en-CA" sz="1000">
                        <a:effectLst/>
                      </a:endParaRPr>
                    </a:p>
                    <a:p>
                      <a:pPr marL="0" marR="0" algn="ctr">
                        <a:lnSpc>
                          <a:spcPct val="115000"/>
                        </a:lnSpc>
                        <a:spcBef>
                          <a:spcPts val="0"/>
                        </a:spcBef>
                        <a:spcAft>
                          <a:spcPts val="0"/>
                        </a:spcAft>
                      </a:pPr>
                      <a:r>
                        <a:rPr lang="en-US" sz="1100">
                          <a:effectLst/>
                        </a:rPr>
                        <a:t>(16.0%)</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Osteoporosis</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dirty="0">
                          <a:effectLst/>
                        </a:rPr>
                        <a:t>3</a:t>
                      </a:r>
                      <a:endParaRPr lang="en-CA" sz="1000" dirty="0">
                        <a:effectLst/>
                      </a:endParaRPr>
                    </a:p>
                    <a:p>
                      <a:pPr marL="0" marR="0" algn="ctr">
                        <a:lnSpc>
                          <a:spcPct val="115000"/>
                        </a:lnSpc>
                        <a:spcBef>
                          <a:spcPts val="0"/>
                        </a:spcBef>
                        <a:spcAft>
                          <a:spcPts val="0"/>
                        </a:spcAft>
                      </a:pPr>
                      <a:r>
                        <a:rPr lang="en-US" sz="1100" dirty="0">
                          <a:effectLst/>
                        </a:rPr>
                        <a:t>(6.0%)</a:t>
                      </a:r>
                      <a:endParaRPr lang="en-CA" sz="1000" dirty="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gn="just">
                        <a:lnSpc>
                          <a:spcPct val="115000"/>
                        </a:lnSpc>
                        <a:spcBef>
                          <a:spcPts val="0"/>
                        </a:spcBef>
                        <a:spcAft>
                          <a:spcPts val="0"/>
                        </a:spcAft>
                      </a:pPr>
                      <a:r>
                        <a:rPr lang="en-US" sz="1100">
                          <a:effectLst/>
                        </a:rPr>
                        <a:t>Intestinal issues: laxatives; stool softeners etc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13</a:t>
                      </a:r>
                      <a:endParaRPr lang="en-CA" sz="1000">
                        <a:effectLst/>
                      </a:endParaRPr>
                    </a:p>
                    <a:p>
                      <a:pPr marL="0" marR="0" algn="ctr">
                        <a:lnSpc>
                          <a:spcPct val="115000"/>
                        </a:lnSpc>
                        <a:spcBef>
                          <a:spcPts val="0"/>
                        </a:spcBef>
                        <a:spcAft>
                          <a:spcPts val="0"/>
                        </a:spcAft>
                      </a:pPr>
                      <a:r>
                        <a:rPr lang="en-US" sz="1100">
                          <a:effectLst/>
                        </a:rPr>
                        <a:t>(26.0%)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Diabetes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7</a:t>
                      </a:r>
                      <a:endParaRPr lang="en-CA" sz="1000">
                        <a:effectLst/>
                      </a:endParaRPr>
                    </a:p>
                    <a:p>
                      <a:pPr marL="0" marR="0" algn="ctr">
                        <a:lnSpc>
                          <a:spcPct val="115000"/>
                        </a:lnSpc>
                        <a:spcBef>
                          <a:spcPts val="0"/>
                        </a:spcBef>
                        <a:spcAft>
                          <a:spcPts val="0"/>
                        </a:spcAft>
                      </a:pPr>
                      <a:r>
                        <a:rPr lang="en-US" sz="1100">
                          <a:effectLst/>
                        </a:rPr>
                        <a:t>(14.0%)</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Ulcers</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a:effectLst/>
                        </a:rPr>
                        <a:t>2</a:t>
                      </a:r>
                      <a:endParaRPr lang="en-CA" sz="1000">
                        <a:effectLst/>
                      </a:endParaRPr>
                    </a:p>
                    <a:p>
                      <a:pPr marL="0" marR="0" algn="ctr">
                        <a:lnSpc>
                          <a:spcPct val="115000"/>
                        </a:lnSpc>
                        <a:spcBef>
                          <a:spcPts val="0"/>
                        </a:spcBef>
                        <a:spcAft>
                          <a:spcPts val="0"/>
                        </a:spcAft>
                      </a:pPr>
                      <a:r>
                        <a:rPr lang="en-US" sz="1100">
                          <a:effectLst/>
                        </a:rPr>
                        <a:t>(4.0%)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nSpc>
                          <a:spcPct val="115000"/>
                        </a:lnSpc>
                        <a:spcBef>
                          <a:spcPts val="0"/>
                        </a:spcBef>
                        <a:spcAft>
                          <a:spcPts val="0"/>
                        </a:spcAft>
                      </a:pPr>
                      <a:r>
                        <a:rPr lang="en-US" sz="1100">
                          <a:effectLst/>
                        </a:rPr>
                        <a:t>Seizures</a:t>
                      </a:r>
                      <a:endParaRPr lang="en-CA" sz="1000">
                        <a:effectLst/>
                      </a:endParaRPr>
                    </a:p>
                    <a:p>
                      <a:pPr marL="0" marR="0">
                        <a:lnSpc>
                          <a:spcPct val="115000"/>
                        </a:lnSpc>
                        <a:spcBef>
                          <a:spcPts val="0"/>
                        </a:spcBef>
                        <a:spcAft>
                          <a:spcPts val="0"/>
                        </a:spcAft>
                      </a:pPr>
                      <a:r>
                        <a:rPr lang="en-US" sz="1100">
                          <a:effectLst/>
                        </a:rPr>
                        <a:t> </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12</a:t>
                      </a:r>
                      <a:endParaRPr lang="en-CA" sz="1000">
                        <a:effectLst/>
                      </a:endParaRPr>
                    </a:p>
                    <a:p>
                      <a:pPr marL="0" marR="0" algn="ctr">
                        <a:lnSpc>
                          <a:spcPct val="115000"/>
                        </a:lnSpc>
                        <a:spcBef>
                          <a:spcPts val="0"/>
                        </a:spcBef>
                        <a:spcAft>
                          <a:spcPts val="0"/>
                        </a:spcAft>
                      </a:pPr>
                      <a:r>
                        <a:rPr lang="en-US" sz="1100">
                          <a:effectLst/>
                        </a:rPr>
                        <a:t>(24.0%)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Acid reflux</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6</a:t>
                      </a:r>
                      <a:endParaRPr lang="en-CA" sz="1000">
                        <a:effectLst/>
                      </a:endParaRPr>
                    </a:p>
                    <a:p>
                      <a:pPr marL="0" marR="0" algn="ctr">
                        <a:lnSpc>
                          <a:spcPct val="115000"/>
                        </a:lnSpc>
                        <a:spcBef>
                          <a:spcPts val="0"/>
                        </a:spcBef>
                        <a:spcAft>
                          <a:spcPts val="0"/>
                        </a:spcAft>
                      </a:pPr>
                      <a:r>
                        <a:rPr lang="en-US" sz="1100">
                          <a:effectLst/>
                        </a:rPr>
                        <a:t>(12.0%)</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Birth Control</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dirty="0">
                          <a:effectLst/>
                        </a:rPr>
                        <a:t>2</a:t>
                      </a:r>
                      <a:endParaRPr lang="en-CA" sz="1000" dirty="0">
                        <a:effectLst/>
                      </a:endParaRPr>
                    </a:p>
                    <a:p>
                      <a:pPr marL="0" marR="0" algn="ctr">
                        <a:lnSpc>
                          <a:spcPct val="115000"/>
                        </a:lnSpc>
                        <a:spcBef>
                          <a:spcPts val="0"/>
                        </a:spcBef>
                        <a:spcAft>
                          <a:spcPts val="0"/>
                        </a:spcAft>
                      </a:pPr>
                      <a:r>
                        <a:rPr lang="en-US" sz="1100" dirty="0">
                          <a:effectLst/>
                        </a:rPr>
                        <a:t>(4.0%)</a:t>
                      </a:r>
                      <a:endParaRPr lang="en-CA" sz="1000" dirty="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nSpc>
                          <a:spcPct val="115000"/>
                        </a:lnSpc>
                        <a:spcBef>
                          <a:spcPts val="0"/>
                        </a:spcBef>
                        <a:spcAft>
                          <a:spcPts val="0"/>
                        </a:spcAft>
                      </a:pPr>
                      <a:r>
                        <a:rPr lang="en-US" sz="1100">
                          <a:effectLst/>
                        </a:rPr>
                        <a:t>Allergies; Asthma; Breathing issues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12</a:t>
                      </a:r>
                      <a:endParaRPr lang="en-CA" sz="1000">
                        <a:effectLst/>
                      </a:endParaRPr>
                    </a:p>
                    <a:p>
                      <a:pPr marL="0" marR="0" algn="ctr">
                        <a:lnSpc>
                          <a:spcPct val="115000"/>
                        </a:lnSpc>
                        <a:spcBef>
                          <a:spcPts val="0"/>
                        </a:spcBef>
                        <a:spcAft>
                          <a:spcPts val="0"/>
                        </a:spcAft>
                      </a:pPr>
                      <a:r>
                        <a:rPr lang="en-US" sz="1100">
                          <a:effectLst/>
                        </a:rPr>
                        <a:t>(24.0%)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Blood pressure</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7</a:t>
                      </a:r>
                      <a:endParaRPr lang="en-CA" sz="1000">
                        <a:effectLst/>
                      </a:endParaRPr>
                    </a:p>
                    <a:p>
                      <a:pPr marL="0" marR="0" algn="ctr">
                        <a:lnSpc>
                          <a:spcPct val="115000"/>
                        </a:lnSpc>
                        <a:spcBef>
                          <a:spcPts val="0"/>
                        </a:spcBef>
                        <a:spcAft>
                          <a:spcPts val="0"/>
                        </a:spcAft>
                      </a:pPr>
                      <a:r>
                        <a:rPr lang="en-US" sz="1100">
                          <a:effectLst/>
                        </a:rPr>
                        <a:t>(14.0%)</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Menstrual Cycle</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a:effectLst/>
                        </a:rPr>
                        <a:t>2</a:t>
                      </a:r>
                      <a:endParaRPr lang="en-CA" sz="1000">
                        <a:effectLst/>
                      </a:endParaRPr>
                    </a:p>
                    <a:p>
                      <a:pPr marL="0" marR="0" algn="ctr">
                        <a:lnSpc>
                          <a:spcPct val="115000"/>
                        </a:lnSpc>
                        <a:spcBef>
                          <a:spcPts val="0"/>
                        </a:spcBef>
                        <a:spcAft>
                          <a:spcPts val="0"/>
                        </a:spcAft>
                      </a:pPr>
                      <a:r>
                        <a:rPr lang="en-US" sz="1100">
                          <a:effectLst/>
                        </a:rPr>
                        <a:t>(4.0%)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nSpc>
                          <a:spcPct val="115000"/>
                        </a:lnSpc>
                        <a:spcBef>
                          <a:spcPts val="0"/>
                        </a:spcBef>
                        <a:spcAft>
                          <a:spcPts val="0"/>
                        </a:spcAft>
                      </a:pPr>
                      <a:r>
                        <a:rPr lang="en-US" sz="1100">
                          <a:effectLst/>
                        </a:rPr>
                        <a:t>Ophthalmic</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11</a:t>
                      </a:r>
                      <a:endParaRPr lang="en-CA" sz="1000">
                        <a:effectLst/>
                      </a:endParaRPr>
                    </a:p>
                    <a:p>
                      <a:pPr marL="0" marR="0" algn="ctr">
                        <a:lnSpc>
                          <a:spcPct val="115000"/>
                        </a:lnSpc>
                        <a:spcBef>
                          <a:spcPts val="0"/>
                        </a:spcBef>
                        <a:spcAft>
                          <a:spcPts val="0"/>
                        </a:spcAft>
                      </a:pPr>
                      <a:r>
                        <a:rPr lang="en-US" sz="1100">
                          <a:effectLst/>
                        </a:rPr>
                        <a:t>(22.0%)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Skin problems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6</a:t>
                      </a:r>
                      <a:endParaRPr lang="en-CA" sz="1000">
                        <a:effectLst/>
                      </a:endParaRPr>
                    </a:p>
                    <a:p>
                      <a:pPr marL="0" marR="0" algn="ctr">
                        <a:lnSpc>
                          <a:spcPct val="115000"/>
                        </a:lnSpc>
                        <a:spcBef>
                          <a:spcPts val="0"/>
                        </a:spcBef>
                        <a:spcAft>
                          <a:spcPts val="0"/>
                        </a:spcAft>
                      </a:pPr>
                      <a:r>
                        <a:rPr lang="en-US" sz="1100">
                          <a:effectLst/>
                        </a:rPr>
                        <a:t>(12.0%)</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Arthritis</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a:effectLst/>
                        </a:rPr>
                        <a:t>2</a:t>
                      </a:r>
                      <a:endParaRPr lang="en-CA" sz="1000">
                        <a:effectLst/>
                      </a:endParaRPr>
                    </a:p>
                    <a:p>
                      <a:pPr marL="0" marR="0" algn="ctr">
                        <a:lnSpc>
                          <a:spcPct val="115000"/>
                        </a:lnSpc>
                        <a:spcBef>
                          <a:spcPts val="0"/>
                        </a:spcBef>
                        <a:spcAft>
                          <a:spcPts val="0"/>
                        </a:spcAft>
                      </a:pPr>
                      <a:r>
                        <a:rPr lang="en-US" sz="1100">
                          <a:effectLst/>
                        </a:rPr>
                        <a:t>(4.0%)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nSpc>
                          <a:spcPct val="115000"/>
                        </a:lnSpc>
                        <a:spcBef>
                          <a:spcPts val="0"/>
                        </a:spcBef>
                        <a:spcAft>
                          <a:spcPts val="0"/>
                        </a:spcAft>
                      </a:pPr>
                      <a:r>
                        <a:rPr lang="en-US" sz="1100">
                          <a:effectLst/>
                        </a:rPr>
                        <a:t>Glaucoma</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10</a:t>
                      </a:r>
                      <a:endParaRPr lang="en-CA" sz="1000">
                        <a:effectLst/>
                      </a:endParaRPr>
                    </a:p>
                    <a:p>
                      <a:pPr marL="0" marR="0" algn="ctr">
                        <a:lnSpc>
                          <a:spcPct val="115000"/>
                        </a:lnSpc>
                        <a:spcBef>
                          <a:spcPts val="0"/>
                        </a:spcBef>
                        <a:spcAft>
                          <a:spcPts val="0"/>
                        </a:spcAft>
                      </a:pPr>
                      <a:r>
                        <a:rPr lang="en-US" sz="1100">
                          <a:effectLst/>
                        </a:rPr>
                        <a:t>(20.0%)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Cholesterol</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6</a:t>
                      </a:r>
                      <a:endParaRPr lang="en-CA" sz="1000">
                        <a:effectLst/>
                      </a:endParaRPr>
                    </a:p>
                    <a:p>
                      <a:pPr marL="0" marR="0" algn="ctr">
                        <a:lnSpc>
                          <a:spcPct val="115000"/>
                        </a:lnSpc>
                        <a:spcBef>
                          <a:spcPts val="0"/>
                        </a:spcBef>
                        <a:spcAft>
                          <a:spcPts val="0"/>
                        </a:spcAft>
                      </a:pPr>
                      <a:r>
                        <a:rPr lang="en-US" sz="1100">
                          <a:effectLst/>
                        </a:rPr>
                        <a:t>(12.0%)</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COPD </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a:effectLst/>
                        </a:rPr>
                        <a:t>1</a:t>
                      </a:r>
                      <a:endParaRPr lang="en-CA" sz="1000">
                        <a:effectLst/>
                      </a:endParaRPr>
                    </a:p>
                    <a:p>
                      <a:pPr marL="0" marR="0" algn="ctr">
                        <a:lnSpc>
                          <a:spcPct val="115000"/>
                        </a:lnSpc>
                        <a:spcBef>
                          <a:spcPts val="0"/>
                        </a:spcBef>
                        <a:spcAft>
                          <a:spcPts val="0"/>
                        </a:spcAft>
                      </a:pPr>
                      <a:r>
                        <a:rPr lang="en-US" sz="1100">
                          <a:effectLst/>
                        </a:rPr>
                        <a:t>(2.0%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nSpc>
                          <a:spcPct val="115000"/>
                        </a:lnSpc>
                        <a:spcBef>
                          <a:spcPts val="0"/>
                        </a:spcBef>
                        <a:spcAft>
                          <a:spcPts val="0"/>
                        </a:spcAft>
                      </a:pPr>
                      <a:r>
                        <a:rPr lang="en-US" sz="1100">
                          <a:effectLst/>
                        </a:rPr>
                        <a:t>Thyroid</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10</a:t>
                      </a:r>
                      <a:endParaRPr lang="en-CA" sz="1000">
                        <a:effectLst/>
                      </a:endParaRPr>
                    </a:p>
                    <a:p>
                      <a:pPr marL="0" marR="0" algn="ctr">
                        <a:lnSpc>
                          <a:spcPct val="115000"/>
                        </a:lnSpc>
                        <a:spcBef>
                          <a:spcPts val="0"/>
                        </a:spcBef>
                        <a:spcAft>
                          <a:spcPts val="0"/>
                        </a:spcAft>
                      </a:pPr>
                      <a:r>
                        <a:rPr lang="en-US" sz="1100">
                          <a:effectLst/>
                        </a:rPr>
                        <a:t>(20.0%)</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Sleeping aids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5</a:t>
                      </a:r>
                      <a:endParaRPr lang="en-CA" sz="1000">
                        <a:effectLst/>
                      </a:endParaRPr>
                    </a:p>
                    <a:p>
                      <a:pPr marL="0" marR="0" algn="ctr">
                        <a:lnSpc>
                          <a:spcPct val="115000"/>
                        </a:lnSpc>
                        <a:spcBef>
                          <a:spcPts val="0"/>
                        </a:spcBef>
                        <a:spcAft>
                          <a:spcPts val="0"/>
                        </a:spcAft>
                      </a:pPr>
                      <a:r>
                        <a:rPr lang="en-US" sz="1100">
                          <a:effectLst/>
                        </a:rPr>
                        <a:t>(10.0%)</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Incontinence</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a:effectLst/>
                        </a:rPr>
                        <a:t>1</a:t>
                      </a:r>
                      <a:endParaRPr lang="en-CA" sz="1000">
                        <a:effectLst/>
                      </a:endParaRPr>
                    </a:p>
                    <a:p>
                      <a:pPr marL="0" marR="0" algn="ctr">
                        <a:lnSpc>
                          <a:spcPct val="115000"/>
                        </a:lnSpc>
                        <a:spcBef>
                          <a:spcPts val="0"/>
                        </a:spcBef>
                        <a:spcAft>
                          <a:spcPts val="0"/>
                        </a:spcAft>
                      </a:pPr>
                      <a:r>
                        <a:rPr lang="en-US" sz="1100">
                          <a:effectLst/>
                        </a:rPr>
                        <a:t>(2.0%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CA" sz="1000">
                          <a:effectLst/>
                        </a:rPr>
                        <a:t> </a:t>
                      </a:r>
                      <a:endParaRPr lang="en-CA" sz="1000">
                        <a:effectLst/>
                        <a:latin typeface="Times New Roman"/>
                        <a:ea typeface="Times New Roman"/>
                      </a:endParaRPr>
                    </a:p>
                  </a:txBody>
                  <a:tcPr marL="0" marR="0" marT="0" marB="0" anchor="ctr"/>
                </a:tc>
                <a:tc>
                  <a:txBody>
                    <a:bodyPr/>
                    <a:lstStyle/>
                    <a:p>
                      <a:pPr marL="0" marR="0">
                        <a:lnSpc>
                          <a:spcPct val="115000"/>
                        </a:lnSpc>
                        <a:spcBef>
                          <a:spcPts val="0"/>
                        </a:spcBef>
                        <a:spcAft>
                          <a:spcPts val="0"/>
                        </a:spcAft>
                      </a:pPr>
                      <a:r>
                        <a:rPr lang="en-US" sz="1100">
                          <a:effectLst/>
                        </a:rPr>
                        <a:t>Health and nutritional support – including vitamins and minerals</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10</a:t>
                      </a:r>
                      <a:endParaRPr lang="en-CA" sz="1000" dirty="0">
                        <a:effectLst/>
                      </a:endParaRPr>
                    </a:p>
                    <a:p>
                      <a:pPr marL="0" marR="0" algn="ctr">
                        <a:lnSpc>
                          <a:spcPct val="115000"/>
                        </a:lnSpc>
                        <a:spcBef>
                          <a:spcPts val="0"/>
                        </a:spcBef>
                        <a:spcAft>
                          <a:spcPts val="0"/>
                        </a:spcAft>
                      </a:pPr>
                      <a:r>
                        <a:rPr lang="en-US" sz="1100" dirty="0">
                          <a:effectLst/>
                        </a:rPr>
                        <a:t>(20.0%)</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Heart related</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3</a:t>
                      </a:r>
                      <a:endParaRPr lang="en-CA" sz="1000">
                        <a:effectLst/>
                      </a:endParaRPr>
                    </a:p>
                    <a:p>
                      <a:pPr marL="0" marR="0" algn="ctr">
                        <a:lnSpc>
                          <a:spcPct val="115000"/>
                        </a:lnSpc>
                        <a:spcBef>
                          <a:spcPts val="0"/>
                        </a:spcBef>
                        <a:spcAft>
                          <a:spcPts val="0"/>
                        </a:spcAft>
                      </a:pPr>
                      <a:r>
                        <a:rPr lang="en-US" sz="1100">
                          <a:effectLst/>
                        </a:rPr>
                        <a:t>(6.0%)</a:t>
                      </a:r>
                      <a:endParaRPr lang="en-CA" sz="1000">
                        <a:effectLst/>
                        <a:latin typeface="Times New Roman"/>
                        <a:ea typeface="Times New Roman"/>
                      </a:endParaRPr>
                    </a:p>
                  </a:txBody>
                  <a:tcPr marL="39370" marR="39370" marT="0" marB="0"/>
                </a:tc>
                <a:tc gridSpan="2">
                  <a:txBody>
                    <a:bodyPr/>
                    <a:lstStyle/>
                    <a:p>
                      <a:pPr marL="0" marR="0" algn="ctr">
                        <a:lnSpc>
                          <a:spcPct val="115000"/>
                        </a:lnSpc>
                        <a:spcBef>
                          <a:spcPts val="0"/>
                        </a:spcBef>
                        <a:spcAft>
                          <a:spcPts val="0"/>
                        </a:spcAft>
                      </a:pPr>
                      <a:r>
                        <a:rPr lang="en-US" sz="1100">
                          <a:effectLst/>
                        </a:rPr>
                        <a:t> </a:t>
                      </a:r>
                      <a:endParaRPr lang="en-CA" sz="1000">
                        <a:effectLst/>
                        <a:latin typeface="Times New Roman"/>
                        <a:ea typeface="Times New Roman"/>
                      </a:endParaRPr>
                    </a:p>
                  </a:txBody>
                  <a:tcPr marL="39370" marR="39370" marT="0" marB="0"/>
                </a:tc>
                <a:tc hMerge="1">
                  <a:txBody>
                    <a:bodyPr/>
                    <a:lstStyle/>
                    <a:p>
                      <a:endParaRPr lang="en-CA"/>
                    </a:p>
                  </a:txBody>
                  <a:tcPr/>
                </a:tc>
                <a:tc>
                  <a:txBody>
                    <a:bodyPr/>
                    <a:lstStyle/>
                    <a:p>
                      <a:pPr marL="0" marR="0" algn="ctr">
                        <a:lnSpc>
                          <a:spcPct val="115000"/>
                        </a:lnSpc>
                        <a:spcBef>
                          <a:spcPts val="0"/>
                        </a:spcBef>
                        <a:spcAft>
                          <a:spcPts val="0"/>
                        </a:spcAft>
                      </a:pPr>
                      <a:r>
                        <a:rPr lang="en-US" sz="1100" dirty="0">
                          <a:effectLst/>
                        </a:rPr>
                        <a:t> </a:t>
                      </a:r>
                      <a:endParaRPr lang="en-CA" sz="1000" dirty="0">
                        <a:effectLst/>
                        <a:latin typeface="Times New Roman"/>
                        <a:ea typeface="Times New Roman"/>
                      </a:endParaRPr>
                    </a:p>
                  </a:txBody>
                  <a:tcPr marL="39370" marR="39370" marT="0" marB="0"/>
                </a:tc>
              </a:tr>
            </a:tbl>
          </a:graphicData>
        </a:graphic>
      </p:graphicFrame>
      <p:sp>
        <p:nvSpPr>
          <p:cNvPr id="12" name="Rectangle 3"/>
          <p:cNvSpPr>
            <a:spLocks noGrp="1"/>
          </p:cNvSpPr>
          <p:nvPr>
            <p:ph type="body" sz="quarter" idx="13"/>
          </p:nvPr>
        </p:nvSpPr>
        <p:spPr>
          <a:xfrm>
            <a:off x="348752" y="1484784"/>
            <a:ext cx="3965575" cy="228600"/>
          </a:xfrm>
        </p:spPr>
        <p:txBody>
          <a:bodyPr>
            <a:normAutofit fontScale="85000" lnSpcReduction="10000"/>
          </a:bodyPr>
          <a:lstStyle>
            <a:extLst/>
          </a:lstStyle>
          <a:p>
            <a:r>
              <a:rPr lang="en-US" dirty="0"/>
              <a:t>Summary of responses regarding the use of various types of </a:t>
            </a:r>
            <a:r>
              <a:rPr lang="en-US" dirty="0" smtClean="0"/>
              <a:t>medications</a:t>
            </a:r>
            <a:endParaRPr lang="en-CA" dirty="0"/>
          </a:p>
        </p:txBody>
      </p:sp>
      <p:sp>
        <p:nvSpPr>
          <p:cNvPr id="9" name="Rectangle 8"/>
          <p:cNvSpPr/>
          <p:nvPr/>
        </p:nvSpPr>
        <p:spPr>
          <a:xfrm>
            <a:off x="1043608" y="5661248"/>
            <a:ext cx="6336704" cy="523220"/>
          </a:xfrm>
          <a:prstGeom prst="rect">
            <a:avLst/>
          </a:prstGeom>
        </p:spPr>
        <p:txBody>
          <a:bodyPr wrap="square">
            <a:spAutoFit/>
          </a:bodyPr>
          <a:lstStyle/>
          <a:p>
            <a:pPr lvl="0"/>
            <a:r>
              <a:rPr lang="en-CA" sz="1400" dirty="0"/>
              <a:t>Twenty-three medication types were recorded for use by 50 participants.</a:t>
            </a:r>
          </a:p>
          <a:p>
            <a:pPr lvl="0"/>
            <a:r>
              <a:rPr lang="en-CA" sz="1400" dirty="0"/>
              <a:t>80% of all medications were for neurological and psychosocial/behavioural purposes.</a:t>
            </a:r>
          </a:p>
        </p:txBody>
      </p:sp>
    </p:spTree>
    <p:extLst>
      <p:ext uri="{BB962C8B-B14F-4D97-AF65-F5344CB8AC3E}">
        <p14:creationId xmlns:p14="http://schemas.microsoft.com/office/powerpoint/2010/main" val="4147089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258451609"/>
              </p:ext>
            </p:extLst>
          </p:nvPr>
        </p:nvGraphicFramePr>
        <p:xfrm>
          <a:off x="611560" y="908720"/>
          <a:ext cx="4968552" cy="1656185"/>
        </p:xfrm>
        <a:graphic>
          <a:graphicData uri="http://schemas.openxmlformats.org/drawingml/2006/table">
            <a:tbl>
              <a:tblPr firstRow="1" firstCol="1" bandRow="1">
                <a:tableStyleId>{BC89EF96-8CEA-46FF-86C4-4CE0E7609802}</a:tableStyleId>
              </a:tblPr>
              <a:tblGrid>
                <a:gridCol w="3660699"/>
                <a:gridCol w="1307853"/>
              </a:tblGrid>
              <a:tr h="552061">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solidFill>
                            <a:schemeClr val="tx1"/>
                          </a:solidFill>
                          <a:effectLst/>
                        </a:rPr>
                        <a:t>Number of medical conditions for which medications are prescribed: </a:t>
                      </a:r>
                      <a:endParaRPr lang="en-CA" sz="1100" dirty="0">
                        <a:solidFill>
                          <a:schemeClr val="tx1"/>
                        </a:solidFill>
                        <a:effectLst/>
                        <a:latin typeface="Calibri"/>
                      </a:endParaRPr>
                    </a:p>
                  </a:txBody>
                  <a:tcPr marL="68580" marR="68580" marT="0" marB="0"/>
                </a:tc>
                <a:tc>
                  <a:txBody>
                    <a:bodyPr/>
                    <a:lstStyle/>
                    <a:p>
                      <a:pPr algn="ct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solidFill>
                            <a:schemeClr val="tx1"/>
                          </a:solidFill>
                          <a:effectLst/>
                        </a:rPr>
                        <a:t>Number</a:t>
                      </a:r>
                      <a:endParaRPr lang="en-CA" sz="1100" dirty="0">
                        <a:solidFill>
                          <a:schemeClr val="tx1"/>
                        </a:solidFill>
                        <a:effectLst/>
                      </a:endParaRPr>
                    </a:p>
                    <a:p>
                      <a:pPr algn="ct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solidFill>
                            <a:schemeClr val="tx1"/>
                          </a:solidFill>
                          <a:effectLst/>
                        </a:rPr>
                        <a:t>(n=50</a:t>
                      </a:r>
                      <a:r>
                        <a:rPr lang="en-US" sz="1100" dirty="0" smtClean="0">
                          <a:solidFill>
                            <a:schemeClr val="tx1"/>
                          </a:solidFill>
                          <a:effectLst/>
                        </a:rPr>
                        <a:t>)</a:t>
                      </a:r>
                      <a:endParaRPr lang="en-CA" sz="1100" dirty="0">
                        <a:solidFill>
                          <a:schemeClr val="tx1"/>
                        </a:solidFill>
                        <a:effectLst/>
                        <a:latin typeface="Calibri"/>
                      </a:endParaRPr>
                    </a:p>
                  </a:txBody>
                  <a:tcPr marL="68580" marR="68580" marT="0" marB="0"/>
                </a:tc>
              </a:tr>
              <a:tr h="276031">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smtClean="0">
                          <a:solidFill>
                            <a:schemeClr val="tx1"/>
                          </a:solidFill>
                          <a:effectLst/>
                        </a:rPr>
                        <a:t> One</a:t>
                      </a:r>
                      <a:endParaRPr lang="en-CA" sz="1100" dirty="0">
                        <a:solidFill>
                          <a:schemeClr val="tx1"/>
                        </a:solidFill>
                        <a:effectLst/>
                        <a:latin typeface="Calibri"/>
                      </a:endParaRPr>
                    </a:p>
                  </a:txBody>
                  <a:tcPr marL="68580" marR="68580" marT="0" marB="0"/>
                </a:tc>
                <a:tc>
                  <a:txBody>
                    <a:bodyPr/>
                    <a:lstStyle/>
                    <a:p>
                      <a:pPr algn="ct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solidFill>
                            <a:schemeClr val="tx1"/>
                          </a:solidFill>
                          <a:effectLst/>
                        </a:rPr>
                        <a:t>4 (8.0%)</a:t>
                      </a:r>
                      <a:endParaRPr lang="en-CA" sz="1100" dirty="0">
                        <a:solidFill>
                          <a:schemeClr val="tx1"/>
                        </a:solidFill>
                        <a:effectLst/>
                        <a:latin typeface="Calibri"/>
                      </a:endParaRPr>
                    </a:p>
                  </a:txBody>
                  <a:tcPr marL="68580" marR="68580" marT="0" marB="0"/>
                </a:tc>
              </a:tr>
              <a:tr h="276031">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Two</a:t>
                      </a:r>
                      <a:endParaRPr lang="en-CA" sz="1100">
                        <a:effectLst/>
                        <a:latin typeface="Calibri"/>
                      </a:endParaRPr>
                    </a:p>
                  </a:txBody>
                  <a:tcPr marL="68580" marR="68580" marT="0" marB="0"/>
                </a:tc>
                <a:tc>
                  <a:txBody>
                    <a:bodyPr/>
                    <a:lstStyle/>
                    <a:p>
                      <a:pPr algn="ct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13 (26.0%)</a:t>
                      </a:r>
                      <a:endParaRPr lang="en-CA" sz="1100">
                        <a:effectLst/>
                        <a:latin typeface="Calibri"/>
                      </a:endParaRPr>
                    </a:p>
                  </a:txBody>
                  <a:tcPr marL="68580" marR="68580" marT="0" marB="0"/>
                </a:tc>
              </a:tr>
              <a:tr h="276031">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effectLst/>
                        </a:rPr>
                        <a:t>Three</a:t>
                      </a:r>
                      <a:endParaRPr lang="en-CA" sz="1100" dirty="0">
                        <a:effectLst/>
                        <a:latin typeface="Calibri"/>
                      </a:endParaRPr>
                    </a:p>
                  </a:txBody>
                  <a:tcPr marL="68580" marR="68580" marT="0" marB="0"/>
                </a:tc>
                <a:tc>
                  <a:txBody>
                    <a:bodyPr/>
                    <a:lstStyle/>
                    <a:p>
                      <a:pPr algn="ct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19 (38.0%)</a:t>
                      </a:r>
                      <a:endParaRPr lang="en-CA" sz="1100">
                        <a:effectLst/>
                        <a:latin typeface="Calibri"/>
                      </a:endParaRPr>
                    </a:p>
                  </a:txBody>
                  <a:tcPr marL="68580" marR="68580" marT="0" marB="0"/>
                </a:tc>
              </a:tr>
              <a:tr h="276031">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effectLst/>
                        </a:rPr>
                        <a:t>Four</a:t>
                      </a:r>
                      <a:endParaRPr lang="en-CA" sz="1100" dirty="0">
                        <a:effectLst/>
                        <a:latin typeface="Calibri"/>
                      </a:endParaRPr>
                    </a:p>
                  </a:txBody>
                  <a:tcPr marL="68580" marR="68580" marT="0" marB="0"/>
                </a:tc>
                <a:tc>
                  <a:txBody>
                    <a:bodyPr/>
                    <a:lstStyle/>
                    <a:p>
                      <a:pPr algn="ct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effectLst/>
                        </a:rPr>
                        <a:t>14 (28.0%)</a:t>
                      </a:r>
                      <a:endParaRPr lang="en-CA" sz="1100" dirty="0">
                        <a:effectLst/>
                        <a:latin typeface="Calibri"/>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42865171"/>
              </p:ext>
            </p:extLst>
          </p:nvPr>
        </p:nvGraphicFramePr>
        <p:xfrm>
          <a:off x="611560" y="3356992"/>
          <a:ext cx="7632848" cy="2448272"/>
        </p:xfrm>
        <a:graphic>
          <a:graphicData uri="http://schemas.openxmlformats.org/drawingml/2006/table">
            <a:tbl>
              <a:tblPr firstRow="1" firstCol="1" bandRow="1">
                <a:tableStyleId>{BC89EF96-8CEA-46FF-86C4-4CE0E7609802}</a:tableStyleId>
              </a:tblPr>
              <a:tblGrid>
                <a:gridCol w="3645459"/>
                <a:gridCol w="2146806"/>
                <a:gridCol w="1840583"/>
              </a:tblGrid>
              <a:tr h="612068">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effectLst/>
                        </a:rPr>
                        <a:t>Medication Type for:</a:t>
                      </a:r>
                      <a:endParaRPr lang="en-CA" sz="1100" dirty="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Rate of use of medications</a:t>
                      </a:r>
                      <a:endParaRPr lang="en-CA" sz="1100">
                        <a:effectLst/>
                      </a:endParaRPr>
                    </a:p>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2014</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Rate of use of medications</a:t>
                      </a:r>
                      <a:endParaRPr lang="en-CA" sz="1100">
                        <a:effectLst/>
                      </a:endParaRPr>
                    </a:p>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1999</a:t>
                      </a:r>
                      <a:endParaRPr lang="en-CA" sz="1100">
                        <a:effectLst/>
                        <a:latin typeface="Calibri"/>
                      </a:endParaRPr>
                    </a:p>
                  </a:txBody>
                  <a:tcPr marL="68580" marR="68580" marT="0" marB="0"/>
                </a:tc>
              </a:tr>
              <a:tr h="306034">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Anti-anxiety; mood stabilizers; anti-depressants; PRN’s</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56.0%</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effectLst/>
                        </a:rPr>
                        <a:t>79.5%</a:t>
                      </a:r>
                      <a:endParaRPr lang="en-CA" sz="1100" dirty="0">
                        <a:effectLst/>
                        <a:latin typeface="Calibri"/>
                      </a:endParaRPr>
                    </a:p>
                  </a:txBody>
                  <a:tcPr marL="68580" marR="68580" marT="0" marB="0"/>
                </a:tc>
              </a:tr>
              <a:tr h="306034">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Seizures</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24.0%</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16.0%</a:t>
                      </a:r>
                      <a:endParaRPr lang="en-CA" sz="1100">
                        <a:effectLst/>
                        <a:latin typeface="Calibri"/>
                      </a:endParaRPr>
                    </a:p>
                  </a:txBody>
                  <a:tcPr marL="68580" marR="68580" marT="0" marB="0"/>
                </a:tc>
              </a:tr>
              <a:tr h="306034">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Thyroid condition</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20.0%</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9.2%</a:t>
                      </a:r>
                      <a:endParaRPr lang="en-CA" sz="1100">
                        <a:effectLst/>
                        <a:latin typeface="Calibri"/>
                      </a:endParaRPr>
                    </a:p>
                  </a:txBody>
                  <a:tcPr marL="68580" marR="68580" marT="0" marB="0"/>
                </a:tc>
              </a:tr>
              <a:tr h="306034">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Diabetes</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14.0%</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8.2%</a:t>
                      </a:r>
                      <a:endParaRPr lang="en-CA" sz="1100">
                        <a:effectLst/>
                        <a:latin typeface="Calibri"/>
                      </a:endParaRPr>
                    </a:p>
                  </a:txBody>
                  <a:tcPr marL="68580" marR="68580" marT="0" marB="0"/>
                </a:tc>
              </a:tr>
              <a:tr h="306034">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High blood pressure</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14.0%</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6.2%</a:t>
                      </a:r>
                      <a:endParaRPr lang="en-CA" sz="1100">
                        <a:effectLst/>
                        <a:latin typeface="Calibri"/>
                      </a:endParaRPr>
                    </a:p>
                  </a:txBody>
                  <a:tcPr marL="68580" marR="68580" marT="0" marB="0"/>
                </a:tc>
              </a:tr>
              <a:tr h="306034">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effectLst/>
                        </a:rPr>
                        <a:t>Osteoporosis</a:t>
                      </a:r>
                      <a:endParaRPr lang="en-CA" sz="1100" dirty="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a:effectLst/>
                        </a:rPr>
                        <a:t>6.0%</a:t>
                      </a:r>
                      <a:endParaRPr lang="en-CA" sz="1100">
                        <a:effectLst/>
                        <a:latin typeface="Calibri"/>
                      </a:endParaRPr>
                    </a:p>
                  </a:txBody>
                  <a:tcPr marL="68580" marR="68580" marT="0" marB="0"/>
                </a:tc>
                <a:tc>
                  <a:txBody>
                    <a:bodyPr/>
                    <a:lstStyle/>
                    <a:p>
                      <a:pPr>
                        <a:lnSpc>
                          <a:spcPct val="115000"/>
                        </a:lnSpc>
                        <a:tabLst>
                          <a:tab pos="-805180"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sz="1100" dirty="0">
                          <a:effectLst/>
                        </a:rPr>
                        <a:t>8.3%</a:t>
                      </a:r>
                      <a:endParaRPr lang="en-CA" sz="1100" dirty="0">
                        <a:effectLst/>
                        <a:latin typeface="Calibri"/>
                      </a:endParaRPr>
                    </a:p>
                  </a:txBody>
                  <a:tcPr marL="68580" marR="68580" marT="0" marB="0"/>
                </a:tc>
              </a:tr>
            </a:tbl>
          </a:graphicData>
        </a:graphic>
      </p:graphicFrame>
      <p:sp>
        <p:nvSpPr>
          <p:cNvPr id="13" name="Rectangle 3"/>
          <p:cNvSpPr>
            <a:spLocks noGrp="1"/>
          </p:cNvSpPr>
          <p:nvPr>
            <p:ph type="body" sz="quarter" idx="13"/>
          </p:nvPr>
        </p:nvSpPr>
        <p:spPr>
          <a:xfrm>
            <a:off x="611560" y="476672"/>
            <a:ext cx="3965575" cy="228600"/>
          </a:xfrm>
        </p:spPr>
        <p:txBody>
          <a:bodyPr>
            <a:normAutofit fontScale="92500" lnSpcReduction="10000"/>
          </a:bodyPr>
          <a:lstStyle>
            <a:extLst/>
          </a:lstStyle>
          <a:p>
            <a:pPr marL="0" lvl="0" indent="0">
              <a:spcBef>
                <a:spcPct val="0"/>
              </a:spcBef>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altLang="en-US" dirty="0">
                <a:latin typeface="Arial" pitchFamily="34" charset="0"/>
                <a:cs typeface="Arial" pitchFamily="34" charset="0"/>
              </a:rPr>
              <a:t>Rate of taking medications</a:t>
            </a:r>
            <a:endParaRPr lang="en-CA" altLang="en-US" sz="700" b="0" dirty="0">
              <a:latin typeface="Arial" pitchFamily="34" charset="0"/>
              <a:cs typeface="Arial" pitchFamily="34" charset="0"/>
            </a:endParaRPr>
          </a:p>
        </p:txBody>
      </p:sp>
      <p:sp>
        <p:nvSpPr>
          <p:cNvPr id="14" name="Rectangle 3"/>
          <p:cNvSpPr>
            <a:spLocks noGrp="1"/>
          </p:cNvSpPr>
          <p:nvPr>
            <p:ph type="body" sz="quarter" idx="13"/>
          </p:nvPr>
        </p:nvSpPr>
        <p:spPr>
          <a:xfrm>
            <a:off x="611560" y="2924944"/>
            <a:ext cx="5328592" cy="216024"/>
          </a:xfrm>
        </p:spPr>
        <p:txBody>
          <a:bodyPr>
            <a:normAutofit fontScale="92500" lnSpcReduction="20000"/>
          </a:bodyPr>
          <a:lstStyle>
            <a:extLst/>
          </a:lstStyle>
          <a:p>
            <a:pPr lvl="0" eaLnBrk="0" hangingPunct="0">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altLang="en-US" dirty="0">
                <a:latin typeface="Arial" pitchFamily="34" charset="0"/>
              </a:rPr>
              <a:t>Comparison of the rate of taking certain medications between 1999 and 2015 survey</a:t>
            </a:r>
            <a:endParaRPr lang="en-US" altLang="en-US" sz="1800" dirty="0">
              <a:latin typeface="Arial" pitchFamily="34" charset="0"/>
            </a:endParaRPr>
          </a:p>
        </p:txBody>
      </p:sp>
    </p:spTree>
    <p:extLst>
      <p:ext uri="{BB962C8B-B14F-4D97-AF65-F5344CB8AC3E}">
        <p14:creationId xmlns:p14="http://schemas.microsoft.com/office/powerpoint/2010/main" val="3802738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0"/>
          <p:cNvSpPr/>
          <p:nvPr/>
        </p:nvSpPr>
        <p:spPr>
          <a:xfrm>
            <a:off x="8610600" y="0"/>
            <a:ext cx="533400" cy="6858000"/>
          </a:xfrm>
          <a:prstGeom prst="rect">
            <a:avLst/>
          </a:prstGeom>
          <a:solidFill>
            <a:schemeClr val="tx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0" name="Rectangle 5"/>
          <p:cNvSpPr>
            <a:spLocks noGrp="1"/>
          </p:cNvSpPr>
          <p:nvPr>
            <p:ph type="body" sz="quarter" idx="13"/>
          </p:nvPr>
        </p:nvSpPr>
        <p:spPr>
          <a:xfrm>
            <a:off x="293768" y="1268760"/>
            <a:ext cx="3965575" cy="228600"/>
          </a:xfrm>
        </p:spPr>
        <p:txBody>
          <a:bodyPr>
            <a:normAutofit fontScale="92500" lnSpcReduction="10000"/>
          </a:bodyPr>
          <a:lstStyle>
            <a:extLst/>
          </a:lstStyle>
          <a:p>
            <a:r>
              <a:rPr lang="en-US" dirty="0"/>
              <a:t>Living Situation of Participants</a:t>
            </a:r>
            <a:endParaRPr lang="en-CA" dirty="0"/>
          </a:p>
        </p:txBody>
      </p:sp>
      <p:sp>
        <p:nvSpPr>
          <p:cNvPr id="23" name="Rectangle 60"/>
          <p:cNvSpPr>
            <a:spLocks noGrp="1"/>
          </p:cNvSpPr>
          <p:nvPr>
            <p:ph type="body" sz="quarter" idx="18"/>
          </p:nvPr>
        </p:nvSpPr>
        <p:spPr>
          <a:xfrm>
            <a:off x="1763688" y="4365104"/>
            <a:ext cx="3965575" cy="228600"/>
          </a:xfrm>
        </p:spPr>
        <p:txBody>
          <a:bodyPr>
            <a:normAutofit fontScale="92500" lnSpcReduction="10000"/>
          </a:bodyPr>
          <a:lstStyle>
            <a:extLst/>
          </a:lstStyle>
          <a:p>
            <a:r>
              <a:rPr lang="en-US" dirty="0"/>
              <a:t>Educational History</a:t>
            </a:r>
            <a:endParaRPr lang="en-CA" dirty="0"/>
          </a:p>
        </p:txBody>
      </p:sp>
      <p:sp>
        <p:nvSpPr>
          <p:cNvPr id="12"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13" name="TextBox 12"/>
          <p:cNvSpPr txBox="1"/>
          <p:nvPr/>
        </p:nvSpPr>
        <p:spPr>
          <a:xfrm>
            <a:off x="293768" y="295880"/>
            <a:ext cx="3888432" cy="923330"/>
          </a:xfrm>
          <a:prstGeom prst="rect">
            <a:avLst/>
          </a:prstGeom>
          <a:noFill/>
        </p:spPr>
        <p:txBody>
          <a:bodyPr wrap="square" rtlCol="0">
            <a:spAutoFit/>
          </a:bodyPr>
          <a:lstStyle/>
          <a:p>
            <a:r>
              <a:rPr lang="en-US" b="1" dirty="0">
                <a:latin typeface="Copperplate Gothic Bold" panose="020E0705020206020404" pitchFamily="34" charset="0"/>
              </a:rPr>
              <a:t>Section C: Lifestyle, educational history and </a:t>
            </a:r>
            <a:r>
              <a:rPr lang="en-US" b="1" dirty="0" smtClean="0">
                <a:latin typeface="Copperplate Gothic Bold" panose="020E0705020206020404" pitchFamily="34" charset="0"/>
              </a:rPr>
              <a:t>communication</a:t>
            </a:r>
            <a:endParaRPr lang="en-CA" dirty="0">
              <a:latin typeface="Copperplate Gothic Bold" panose="020E0705020206020404" pitchFamily="34" charset="0"/>
            </a:endParaRPr>
          </a:p>
        </p:txBody>
      </p:sp>
      <p:sp>
        <p:nvSpPr>
          <p:cNvPr id="20" name="Rectangle 60"/>
          <p:cNvSpPr>
            <a:spLocks noGrp="1"/>
          </p:cNvSpPr>
          <p:nvPr>
            <p:ph type="body" sz="quarter" idx="18"/>
          </p:nvPr>
        </p:nvSpPr>
        <p:spPr>
          <a:xfrm>
            <a:off x="4515069" y="410692"/>
            <a:ext cx="3704375" cy="252800"/>
          </a:xfrm>
          <a:solidFill>
            <a:srgbClr val="C00000"/>
          </a:solidFill>
        </p:spPr>
        <p:txBody>
          <a:bodyPr>
            <a:normAutofit lnSpcReduction="10000"/>
          </a:bodyPr>
          <a:lstStyle>
            <a:extLst/>
          </a:lstStyle>
          <a:p>
            <a:r>
              <a:rPr lang="en-US" dirty="0"/>
              <a:t>Employment History</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331715117"/>
              </p:ext>
            </p:extLst>
          </p:nvPr>
        </p:nvGraphicFramePr>
        <p:xfrm>
          <a:off x="293768" y="1700808"/>
          <a:ext cx="3990200" cy="2376267"/>
        </p:xfrm>
        <a:graphic>
          <a:graphicData uri="http://schemas.openxmlformats.org/drawingml/2006/table">
            <a:tbl>
              <a:tblPr>
                <a:tableStyleId>{B301B821-A1FF-4177-AEE7-76D212191A09}</a:tableStyleId>
              </a:tblPr>
              <a:tblGrid>
                <a:gridCol w="3094617"/>
                <a:gridCol w="895583"/>
              </a:tblGrid>
              <a:tr h="420551">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Number reported</a:t>
                      </a:r>
                      <a:endParaRPr lang="en-CA" sz="1000">
                        <a:effectLst/>
                        <a:latin typeface="Times New Roman"/>
                        <a:ea typeface="Times New Roman"/>
                      </a:endParaRPr>
                    </a:p>
                  </a:txBody>
                  <a:tcPr marL="39370" marR="39370" marT="0" marB="0"/>
                </a:tc>
              </a:tr>
              <a:tr h="420551">
                <a:tc>
                  <a:txBody>
                    <a:bodyPr/>
                    <a:lstStyle/>
                    <a:p>
                      <a:pPr marL="0" marR="0">
                        <a:lnSpc>
                          <a:spcPct val="115000"/>
                        </a:lnSpc>
                        <a:spcBef>
                          <a:spcPts val="0"/>
                        </a:spcBef>
                        <a:spcAft>
                          <a:spcPts val="0"/>
                        </a:spcAft>
                      </a:pPr>
                      <a:r>
                        <a:rPr lang="en-US" sz="1100">
                          <a:effectLst/>
                        </a:rPr>
                        <a:t>Living in supported independent living residence</a:t>
                      </a:r>
                      <a:endParaRPr lang="en-CA" sz="1100">
                        <a:effectLst/>
                      </a:endParaRPr>
                    </a:p>
                    <a:p>
                      <a:pPr marL="0" marR="0">
                        <a:lnSpc>
                          <a:spcPct val="115000"/>
                        </a:lnSpc>
                        <a:spcBef>
                          <a:spcPts val="0"/>
                        </a:spcBef>
                        <a:spcAft>
                          <a:spcPts val="0"/>
                        </a:spcAft>
                      </a:pPr>
                      <a:r>
                        <a:rPr lang="en-US" sz="1100">
                          <a:effectLst/>
                        </a:rPr>
                        <a:t>for persons who are deafblind</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20 (37.7%)</a:t>
                      </a:r>
                      <a:endParaRPr lang="en-CA" sz="1100">
                        <a:effectLst/>
                        <a:latin typeface="Times New Roman"/>
                        <a:ea typeface="Times New Roman"/>
                      </a:endParaRPr>
                    </a:p>
                  </a:txBody>
                  <a:tcPr marL="39370" marR="39370" marT="0" marB="0"/>
                </a:tc>
              </a:tr>
              <a:tr h="307033">
                <a:tc>
                  <a:txBody>
                    <a:bodyPr/>
                    <a:lstStyle/>
                    <a:p>
                      <a:pPr marL="0" marR="0">
                        <a:lnSpc>
                          <a:spcPct val="115000"/>
                        </a:lnSpc>
                        <a:spcBef>
                          <a:spcPts val="0"/>
                        </a:spcBef>
                        <a:spcAft>
                          <a:spcPts val="0"/>
                        </a:spcAft>
                      </a:pPr>
                      <a:r>
                        <a:rPr lang="en-US" sz="1100">
                          <a:effectLst/>
                        </a:rPr>
                        <a:t>Living in other type of supported group home</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18 (34.0)</a:t>
                      </a:r>
                      <a:endParaRPr lang="en-CA" sz="1100">
                        <a:effectLst/>
                        <a:latin typeface="Times New Roman"/>
                        <a:ea typeface="Times New Roman"/>
                      </a:endParaRPr>
                    </a:p>
                  </a:txBody>
                  <a:tcPr marL="39370" marR="39370" marT="0" marB="0"/>
                </a:tc>
              </a:tr>
              <a:tr h="307033">
                <a:tc>
                  <a:txBody>
                    <a:bodyPr/>
                    <a:lstStyle/>
                    <a:p>
                      <a:pPr marL="0" marR="0">
                        <a:lnSpc>
                          <a:spcPct val="115000"/>
                        </a:lnSpc>
                        <a:spcBef>
                          <a:spcPts val="0"/>
                        </a:spcBef>
                        <a:spcAft>
                          <a:spcPts val="0"/>
                        </a:spcAft>
                      </a:pPr>
                      <a:r>
                        <a:rPr lang="en-US" sz="1100">
                          <a:effectLst/>
                        </a:rPr>
                        <a:t>Living with their natural family</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13 (24.5%)</a:t>
                      </a:r>
                      <a:endParaRPr lang="en-CA" sz="1100">
                        <a:effectLst/>
                        <a:latin typeface="Times New Roman"/>
                        <a:ea typeface="Times New Roman"/>
                      </a:endParaRPr>
                    </a:p>
                  </a:txBody>
                  <a:tcPr marL="39370" marR="39370" marT="0" marB="0"/>
                </a:tc>
              </a:tr>
              <a:tr h="307033">
                <a:tc>
                  <a:txBody>
                    <a:bodyPr/>
                    <a:lstStyle/>
                    <a:p>
                      <a:pPr marL="0" marR="0">
                        <a:lnSpc>
                          <a:spcPct val="115000"/>
                        </a:lnSpc>
                        <a:spcBef>
                          <a:spcPts val="0"/>
                        </a:spcBef>
                        <a:spcAft>
                          <a:spcPts val="0"/>
                        </a:spcAft>
                      </a:pPr>
                      <a:r>
                        <a:rPr lang="en-US" sz="1100">
                          <a:effectLst/>
                        </a:rPr>
                        <a:t>Living with adopted family</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1 (1.9%)</a:t>
                      </a:r>
                      <a:endParaRPr lang="en-CA" sz="1100" dirty="0">
                        <a:effectLst/>
                        <a:latin typeface="Times New Roman"/>
                        <a:ea typeface="Times New Roman"/>
                      </a:endParaRPr>
                    </a:p>
                  </a:txBody>
                  <a:tcPr marL="39370" marR="39370" marT="0" marB="0"/>
                </a:tc>
              </a:tr>
              <a:tr h="307033">
                <a:tc>
                  <a:txBody>
                    <a:bodyPr/>
                    <a:lstStyle/>
                    <a:p>
                      <a:pPr marL="0" marR="0">
                        <a:lnSpc>
                          <a:spcPct val="115000"/>
                        </a:lnSpc>
                        <a:spcBef>
                          <a:spcPts val="0"/>
                        </a:spcBef>
                        <a:spcAft>
                          <a:spcPts val="0"/>
                        </a:spcAft>
                      </a:pPr>
                      <a:r>
                        <a:rPr lang="en-US" sz="1100">
                          <a:effectLst/>
                        </a:rPr>
                        <a:t>Living Independently</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a:effectLst/>
                        </a:rPr>
                        <a:t>1 (1.9%)</a:t>
                      </a:r>
                      <a:endParaRPr lang="en-CA" sz="1100">
                        <a:effectLst/>
                        <a:latin typeface="Times New Roman"/>
                        <a:ea typeface="Times New Roman"/>
                      </a:endParaRPr>
                    </a:p>
                  </a:txBody>
                  <a:tcPr marL="39370" marR="39370" marT="0" marB="0"/>
                </a:tc>
              </a:tr>
              <a:tr h="307033">
                <a:tc>
                  <a:txBody>
                    <a:bodyPr/>
                    <a:lstStyle/>
                    <a:p>
                      <a:pPr marL="0" marR="0">
                        <a:lnSpc>
                          <a:spcPct val="115000"/>
                        </a:lnSpc>
                        <a:spcBef>
                          <a:spcPts val="0"/>
                        </a:spcBef>
                        <a:spcAft>
                          <a:spcPts val="0"/>
                        </a:spcAft>
                      </a:pPr>
                      <a:r>
                        <a:rPr lang="en-US" sz="1100">
                          <a:effectLst/>
                        </a:rPr>
                        <a:t>Total</a:t>
                      </a:r>
                      <a:endParaRPr lang="en-CA" sz="11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100" dirty="0">
                          <a:effectLst/>
                        </a:rPr>
                        <a:t>53 </a:t>
                      </a:r>
                      <a:endParaRPr lang="en-CA" sz="1100" dirty="0">
                        <a:effectLst/>
                        <a:latin typeface="Times New Roman"/>
                        <a:ea typeface="Times New Roman"/>
                      </a:endParaRPr>
                    </a:p>
                  </a:txBody>
                  <a:tcPr marL="39370" marR="3937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74149988"/>
              </p:ext>
            </p:extLst>
          </p:nvPr>
        </p:nvGraphicFramePr>
        <p:xfrm>
          <a:off x="1763688" y="4725144"/>
          <a:ext cx="4531430" cy="1966595"/>
        </p:xfrm>
        <a:graphic>
          <a:graphicData uri="http://schemas.openxmlformats.org/drawingml/2006/table">
            <a:tbl>
              <a:tblPr>
                <a:tableStyleId>{B301B821-A1FF-4177-AEE7-76D212191A09}</a:tableStyleId>
              </a:tblPr>
              <a:tblGrid>
                <a:gridCol w="3374600"/>
                <a:gridCol w="1156830"/>
              </a:tblGrid>
              <a:tr h="0">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Number reporting</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Specialized school</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31 (62.0%)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Home school plus specialized school</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5 (10.0%)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Public school plus specialized school</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4 (8.0%)</a:t>
                      </a:r>
                      <a:endParaRPr lang="en-CA" sz="1000" dirty="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Public school</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 (8.0%)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Home school</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4 (8.0%)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No schooling</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2 (4.0%)</a:t>
                      </a:r>
                      <a:endParaRPr lang="en-CA" sz="1000">
                        <a:effectLst/>
                        <a:latin typeface="Times New Roman"/>
                        <a:ea typeface="Times New Roman"/>
                      </a:endParaRPr>
                    </a:p>
                  </a:txBody>
                  <a:tcPr marL="39370" marR="39370" marT="0" marB="0"/>
                </a:tc>
              </a:tr>
              <a:tr h="255905">
                <a:tc>
                  <a:txBody>
                    <a:bodyPr/>
                    <a:lstStyle/>
                    <a:p>
                      <a:pPr marL="0" marR="0">
                        <a:lnSpc>
                          <a:spcPct val="115000"/>
                        </a:lnSpc>
                        <a:spcBef>
                          <a:spcPts val="0"/>
                        </a:spcBef>
                        <a:spcAft>
                          <a:spcPts val="0"/>
                        </a:spcAft>
                      </a:pPr>
                      <a:r>
                        <a:rPr lang="en-US" sz="1000">
                          <a:effectLst/>
                        </a:rPr>
                        <a:t>Total reporting</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200" dirty="0">
                          <a:effectLst/>
                        </a:rPr>
                        <a:t>50</a:t>
                      </a:r>
                      <a:endParaRPr lang="en-CA" sz="1000" dirty="0">
                        <a:effectLst/>
                        <a:latin typeface="Times New Roman"/>
                        <a:ea typeface="Times New Roman"/>
                      </a:endParaRPr>
                    </a:p>
                  </a:txBody>
                  <a:tcPr marL="39370" marR="3937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36867759"/>
              </p:ext>
            </p:extLst>
          </p:nvPr>
        </p:nvGraphicFramePr>
        <p:xfrm>
          <a:off x="4572000" y="1052736"/>
          <a:ext cx="3816424" cy="3096343"/>
        </p:xfrm>
        <a:graphic>
          <a:graphicData uri="http://schemas.openxmlformats.org/drawingml/2006/table">
            <a:tbl>
              <a:tblPr>
                <a:tableStyleId>{B301B821-A1FF-4177-AEE7-76D212191A09}</a:tableStyleId>
              </a:tblPr>
              <a:tblGrid>
                <a:gridCol w="1848896"/>
                <a:gridCol w="536369"/>
                <a:gridCol w="1431159"/>
              </a:tblGrid>
              <a:tr h="600837">
                <a:tc>
                  <a:txBody>
                    <a:bodyPr/>
                    <a:lstStyle/>
                    <a:p>
                      <a:pPr marL="0" marR="0" algn="ctr">
                        <a:lnSpc>
                          <a:spcPct val="115000"/>
                        </a:lnSpc>
                        <a:spcBef>
                          <a:spcPts val="0"/>
                        </a:spcBef>
                        <a:spcAft>
                          <a:spcPts val="0"/>
                        </a:spcAft>
                      </a:pPr>
                      <a:r>
                        <a:rPr lang="en-US" sz="1000" dirty="0">
                          <a:solidFill>
                            <a:schemeClr val="tx1"/>
                          </a:solidFill>
                          <a:effectLst/>
                        </a:rPr>
                        <a:t> </a:t>
                      </a:r>
                      <a:endParaRPr lang="en-CA" sz="1000" dirty="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Number reporting</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Details</a:t>
                      </a:r>
                      <a:endParaRPr lang="en-CA" sz="1000">
                        <a:solidFill>
                          <a:schemeClr val="tx1"/>
                        </a:solidFill>
                        <a:effectLst/>
                        <a:latin typeface="Times New Roman"/>
                        <a:ea typeface="Times New Roman"/>
                      </a:endParaRPr>
                    </a:p>
                  </a:txBody>
                  <a:tcPr marL="39370" marR="39370" marT="0" marB="0"/>
                </a:tc>
              </a:tr>
              <a:tr h="400558">
                <a:tc>
                  <a:txBody>
                    <a:bodyPr/>
                    <a:lstStyle/>
                    <a:p>
                      <a:pPr marL="0" marR="0">
                        <a:lnSpc>
                          <a:spcPct val="115000"/>
                        </a:lnSpc>
                        <a:spcBef>
                          <a:spcPts val="0"/>
                        </a:spcBef>
                        <a:spcAft>
                          <a:spcPts val="0"/>
                        </a:spcAft>
                      </a:pPr>
                      <a:r>
                        <a:rPr lang="en-US" sz="1000">
                          <a:solidFill>
                            <a:schemeClr val="tx1"/>
                          </a:solidFill>
                          <a:effectLst/>
                        </a:rPr>
                        <a:t>Reporting not Currently Employed and/ unable to work</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41 (77.3%)</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 </a:t>
                      </a:r>
                      <a:endParaRPr lang="en-CA" sz="1000">
                        <a:solidFill>
                          <a:schemeClr val="tx1"/>
                        </a:solidFill>
                        <a:effectLst/>
                        <a:latin typeface="Times New Roman"/>
                        <a:ea typeface="Times New Roman"/>
                      </a:endParaRPr>
                    </a:p>
                  </a:txBody>
                  <a:tcPr marL="39370" marR="39370" marT="0" marB="0"/>
                </a:tc>
              </a:tr>
              <a:tr h="1401954">
                <a:tc>
                  <a:txBody>
                    <a:bodyPr/>
                    <a:lstStyle/>
                    <a:p>
                      <a:pPr marL="0" marR="0">
                        <a:lnSpc>
                          <a:spcPct val="115000"/>
                        </a:lnSpc>
                        <a:spcBef>
                          <a:spcPts val="0"/>
                        </a:spcBef>
                        <a:spcAft>
                          <a:spcPts val="0"/>
                        </a:spcAft>
                      </a:pPr>
                      <a:r>
                        <a:rPr lang="en-US" sz="1000">
                          <a:solidFill>
                            <a:schemeClr val="tx1"/>
                          </a:solidFill>
                          <a:effectLst/>
                        </a:rPr>
                        <a:t>Currently Working Part Time</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solidFill>
                            <a:schemeClr val="tx1"/>
                          </a:solidFill>
                          <a:effectLst/>
                        </a:rPr>
                        <a:t>10 (18.9%)</a:t>
                      </a:r>
                      <a:endParaRPr lang="en-CA" sz="1000" dirty="0">
                        <a:solidFill>
                          <a:schemeClr val="tx1"/>
                        </a:solidFill>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solidFill>
                            <a:schemeClr val="tx1"/>
                          </a:solidFill>
                          <a:effectLst/>
                        </a:rPr>
                        <a:t>5 work part time but work not specified; 2 work in delivery services; 1 reported working in a cafeteria; 1 stocks shelves in a pharmacy; 1 is an Avon sales representative</a:t>
                      </a:r>
                      <a:endParaRPr lang="en-CA" sz="1000">
                        <a:solidFill>
                          <a:schemeClr val="tx1"/>
                        </a:solidFill>
                        <a:effectLst/>
                        <a:latin typeface="Times New Roman"/>
                        <a:ea typeface="Times New Roman"/>
                      </a:endParaRPr>
                    </a:p>
                  </a:txBody>
                  <a:tcPr marL="39370" marR="39370" marT="0" marB="0"/>
                </a:tc>
              </a:tr>
              <a:tr h="400558">
                <a:tc>
                  <a:txBody>
                    <a:bodyPr/>
                    <a:lstStyle/>
                    <a:p>
                      <a:pPr marL="0" marR="0">
                        <a:lnSpc>
                          <a:spcPct val="115000"/>
                        </a:lnSpc>
                        <a:spcBef>
                          <a:spcPts val="0"/>
                        </a:spcBef>
                        <a:spcAft>
                          <a:spcPts val="0"/>
                        </a:spcAft>
                      </a:pPr>
                      <a:r>
                        <a:rPr lang="en-US" sz="1000">
                          <a:solidFill>
                            <a:schemeClr val="tx1"/>
                          </a:solidFill>
                          <a:effectLst/>
                        </a:rPr>
                        <a:t>Currently Working Full Time</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2 (3.8%)</a:t>
                      </a:r>
                      <a:endParaRPr lang="en-CA" sz="1000">
                        <a:solidFill>
                          <a:schemeClr val="tx1"/>
                        </a:solidFill>
                        <a:effectLst/>
                        <a:latin typeface="Times New Roman"/>
                        <a:ea typeface="Times New Roman"/>
                      </a:endParaRPr>
                    </a:p>
                  </a:txBody>
                  <a:tcPr marL="39370" marR="39370" marT="0" marB="0"/>
                </a:tc>
                <a:tc>
                  <a:txBody>
                    <a:bodyPr/>
                    <a:lstStyle/>
                    <a:p>
                      <a:pPr marL="0" marR="0">
                        <a:lnSpc>
                          <a:spcPct val="115000"/>
                        </a:lnSpc>
                        <a:spcBef>
                          <a:spcPts val="0"/>
                        </a:spcBef>
                        <a:spcAft>
                          <a:spcPts val="0"/>
                        </a:spcAft>
                      </a:pPr>
                      <a:r>
                        <a:rPr lang="en-US" sz="1000">
                          <a:solidFill>
                            <a:schemeClr val="tx1"/>
                          </a:solidFill>
                          <a:effectLst/>
                        </a:rPr>
                        <a:t>1 works as a cashier; 1 works in delivery services</a:t>
                      </a:r>
                      <a:endParaRPr lang="en-CA" sz="1000">
                        <a:solidFill>
                          <a:schemeClr val="tx1"/>
                        </a:solidFill>
                        <a:effectLst/>
                        <a:latin typeface="Times New Roman"/>
                        <a:ea typeface="Times New Roman"/>
                      </a:endParaRPr>
                    </a:p>
                  </a:txBody>
                  <a:tcPr marL="39370" marR="39370" marT="0" marB="0"/>
                </a:tc>
              </a:tr>
              <a:tr h="292436">
                <a:tc>
                  <a:txBody>
                    <a:bodyPr/>
                    <a:lstStyle/>
                    <a:p>
                      <a:pPr marL="0" marR="0" algn="ctr">
                        <a:lnSpc>
                          <a:spcPct val="115000"/>
                        </a:lnSpc>
                        <a:spcBef>
                          <a:spcPts val="0"/>
                        </a:spcBef>
                        <a:spcAft>
                          <a:spcPts val="0"/>
                        </a:spcAft>
                      </a:pPr>
                      <a:r>
                        <a:rPr lang="en-US" sz="1000" dirty="0" smtClean="0">
                          <a:solidFill>
                            <a:schemeClr val="tx1"/>
                          </a:solidFill>
                          <a:effectLst/>
                        </a:rPr>
                        <a:t>Total</a:t>
                      </a:r>
                      <a:endParaRPr lang="en-CA" sz="1000" dirty="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53</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solidFill>
                            <a:schemeClr val="tx1"/>
                          </a:solidFill>
                          <a:effectLst/>
                        </a:rPr>
                        <a:t> </a:t>
                      </a:r>
                      <a:endParaRPr lang="en-CA" sz="1000" dirty="0">
                        <a:solidFill>
                          <a:schemeClr val="tx1"/>
                        </a:solidFill>
                        <a:effectLst/>
                        <a:latin typeface="Times New Roman"/>
                        <a:ea typeface="Times New Roman"/>
                      </a:endParaRPr>
                    </a:p>
                  </a:txBody>
                  <a:tcPr marL="39370" marR="39370" marT="0" marB="0"/>
                </a:tc>
              </a:tr>
            </a:tbl>
          </a:graphicData>
        </a:graphic>
      </p:graphicFrame>
      <p:sp>
        <p:nvSpPr>
          <p:cNvPr id="8" name="Rectangle 1"/>
          <p:cNvSpPr>
            <a:spLocks noChangeArrowheads="1"/>
          </p:cNvSpPr>
          <p:nvPr/>
        </p:nvSpPr>
        <p:spPr bwMode="auto">
          <a:xfrm>
            <a:off x="4499992" y="663492"/>
            <a:ext cx="24304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1pPr>
            <a:lvl2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2pPr>
            <a:lvl3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3pPr>
            <a:lvl4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4pPr>
            <a:lvl5pPr>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5pPr>
            <a:lvl6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6pPr>
            <a:lvl7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7pPr>
            <a:lvl8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8pPr>
            <a:lvl9pPr fontAlgn="base">
              <a:spcBef>
                <a:spcPct val="0"/>
              </a:spcBef>
              <a:spcAft>
                <a:spcPct val="0"/>
              </a:spcAft>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804863" algn="l"/>
                <a:tab pos="-457200" algn="l"/>
                <a:tab pos="0" algn="l"/>
                <a:tab pos="228600" algn="l"/>
                <a:tab pos="4572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Reported employment history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132680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3888432" cy="369332"/>
          </a:xfrm>
          <a:prstGeom prst="rect">
            <a:avLst/>
          </a:prstGeom>
          <a:noFill/>
        </p:spPr>
        <p:txBody>
          <a:bodyPr wrap="square" rtlCol="0">
            <a:spAutoFit/>
          </a:bodyPr>
          <a:lstStyle/>
          <a:p>
            <a:r>
              <a:rPr lang="en-US" b="1" dirty="0">
                <a:latin typeface="Copperplate Gothic Bold" panose="020E0705020206020404" pitchFamily="34" charset="0"/>
              </a:rPr>
              <a:t>Communication</a:t>
            </a:r>
            <a:endParaRPr lang="en-CA" dirty="0">
              <a:latin typeface="Copperplate Gothic Bold" panose="020E0705020206020404" pitchFamily="34" charset="0"/>
            </a:endParaRPr>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6" name="Rectangle 5"/>
          <p:cNvSpPr/>
          <p:nvPr/>
        </p:nvSpPr>
        <p:spPr>
          <a:xfrm>
            <a:off x="323528" y="586995"/>
            <a:ext cx="4032448" cy="4185761"/>
          </a:xfrm>
          <a:prstGeom prst="rect">
            <a:avLst/>
          </a:prstGeom>
        </p:spPr>
        <p:txBody>
          <a:bodyPr wrap="square">
            <a:spAutoFit/>
          </a:bodyPr>
          <a:lstStyle/>
          <a:p>
            <a:r>
              <a:rPr lang="en-US" sz="1400" dirty="0"/>
              <a:t>The individual responses were organized into three levels of communication capabilities: Level 1, characterized by Speech, American Sign Language (ASL) and Manual Alphabet, and used by individuals having some limited vision and hearing ability or those deaf individuals with some vision; Level 2, characterized by Signed English and individually adapted sign language used by individuals primarily deaf with very limited vision; and Level 3, characterized by individuals with very limited communication abilities due to vision and hearing loss, primarily using touch</a:t>
            </a:r>
            <a:r>
              <a:rPr lang="en-US" sz="1400" dirty="0" smtClean="0"/>
              <a:t>.</a:t>
            </a:r>
          </a:p>
          <a:p>
            <a:endParaRPr lang="en-US" sz="1400" dirty="0"/>
          </a:p>
          <a:p>
            <a:pPr lvl="0"/>
            <a:r>
              <a:rPr lang="en-CA" sz="1400" dirty="0"/>
              <a:t>According to these criteria, the communication abilities of the 53 individuals are organized follows: Level 1 (24.5%), Level 2 (56.6%) and Level 3 (18.9%). </a:t>
            </a:r>
            <a:r>
              <a:rPr lang="en-CA" sz="1400" b="1" dirty="0"/>
              <a:t> </a:t>
            </a:r>
            <a:endParaRPr lang="en-CA" sz="1400" dirty="0"/>
          </a:p>
          <a:p>
            <a:r>
              <a:rPr lang="en-CA" sz="1400" b="1" dirty="0"/>
              <a:t> </a:t>
            </a:r>
            <a:endParaRPr lang="en-CA" sz="1400" dirty="0"/>
          </a:p>
          <a:p>
            <a:r>
              <a:rPr lang="en-US" sz="1400" dirty="0"/>
              <a:t>Participants were asked about their communication opportunities. </a:t>
            </a:r>
            <a:endParaRPr lang="en-CA" sz="1400" dirty="0"/>
          </a:p>
        </p:txBody>
      </p:sp>
      <p:graphicFrame>
        <p:nvGraphicFramePr>
          <p:cNvPr id="5" name="Table 4"/>
          <p:cNvGraphicFramePr>
            <a:graphicFrameLocks noGrp="1"/>
          </p:cNvGraphicFramePr>
          <p:nvPr>
            <p:extLst>
              <p:ext uri="{D42A27DB-BD31-4B8C-83A1-F6EECF244321}">
                <p14:modId xmlns:p14="http://schemas.microsoft.com/office/powerpoint/2010/main" val="284811348"/>
              </p:ext>
            </p:extLst>
          </p:nvPr>
        </p:nvGraphicFramePr>
        <p:xfrm>
          <a:off x="4366104" y="688777"/>
          <a:ext cx="4011671" cy="1728192"/>
        </p:xfrm>
        <a:graphic>
          <a:graphicData uri="http://schemas.openxmlformats.org/drawingml/2006/table">
            <a:tbl>
              <a:tblPr>
                <a:tableStyleId>{B301B821-A1FF-4177-AEE7-76D212191A09}</a:tableStyleId>
              </a:tblPr>
              <a:tblGrid>
                <a:gridCol w="3045830"/>
                <a:gridCol w="965841"/>
              </a:tblGrid>
              <a:tr h="246885">
                <a:tc>
                  <a:txBody>
                    <a:bodyPr/>
                    <a:lstStyle/>
                    <a:p>
                      <a:pPr marL="0" marR="0" algn="ctr">
                        <a:lnSpc>
                          <a:spcPct val="115000"/>
                        </a:lnSpc>
                        <a:spcBef>
                          <a:spcPts val="0"/>
                        </a:spcBef>
                        <a:spcAft>
                          <a:spcPts val="0"/>
                        </a:spcAft>
                      </a:pPr>
                      <a:r>
                        <a:rPr lang="en-US" sz="1000" dirty="0">
                          <a:effectLst/>
                        </a:rPr>
                        <a:t> </a:t>
                      </a:r>
                      <a:endParaRPr lang="en-CA" sz="1000" dirty="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Reporting Yes</a:t>
                      </a:r>
                      <a:endParaRPr lang="en-CA" sz="1000">
                        <a:effectLst/>
                        <a:latin typeface="Times New Roman"/>
                        <a:ea typeface="Times New Roman"/>
                      </a:endParaRPr>
                    </a:p>
                  </a:txBody>
                  <a:tcPr marL="39370" marR="39370" marT="0" marB="0"/>
                </a:tc>
              </a:tr>
              <a:tr h="493769">
                <a:tc>
                  <a:txBody>
                    <a:bodyPr/>
                    <a:lstStyle/>
                    <a:p>
                      <a:pPr marL="0" marR="0">
                        <a:lnSpc>
                          <a:spcPct val="115000"/>
                        </a:lnSpc>
                        <a:spcBef>
                          <a:spcPts val="0"/>
                        </a:spcBef>
                        <a:spcAft>
                          <a:spcPts val="0"/>
                        </a:spcAft>
                      </a:pPr>
                      <a:r>
                        <a:rPr lang="en-US" sz="1000">
                          <a:effectLst/>
                        </a:rPr>
                        <a:t> a) Are there people with whom the participant can communicate at home? (n=53)</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51 (96.2%)</a:t>
                      </a:r>
                      <a:endParaRPr lang="en-CA" sz="1000" dirty="0">
                        <a:effectLst/>
                        <a:latin typeface="Times New Roman"/>
                        <a:ea typeface="Times New Roman"/>
                      </a:endParaRPr>
                    </a:p>
                  </a:txBody>
                  <a:tcPr marL="39370" marR="39370" marT="0" marB="0"/>
                </a:tc>
              </a:tr>
              <a:tr h="493769">
                <a:tc>
                  <a:txBody>
                    <a:bodyPr/>
                    <a:lstStyle/>
                    <a:p>
                      <a:pPr marL="0" marR="0" algn="just">
                        <a:lnSpc>
                          <a:spcPct val="115000"/>
                        </a:lnSpc>
                        <a:spcBef>
                          <a:spcPts val="0"/>
                        </a:spcBef>
                        <a:spcAft>
                          <a:spcPts val="0"/>
                        </a:spcAft>
                      </a:pPr>
                      <a:r>
                        <a:rPr lang="en-US" sz="1000">
                          <a:effectLst/>
                        </a:rPr>
                        <a:t> b) Are there people with whom the participant can communicate in a work or volunteer setting? (n=16)</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effectLst/>
                        </a:rPr>
                        <a:t>14 (87.5%)</a:t>
                      </a:r>
                      <a:endParaRPr lang="en-CA" sz="1000">
                        <a:effectLst/>
                        <a:latin typeface="Times New Roman"/>
                        <a:ea typeface="Times New Roman"/>
                      </a:endParaRPr>
                    </a:p>
                  </a:txBody>
                  <a:tcPr marL="39370" marR="39370" marT="0" marB="0"/>
                </a:tc>
              </a:tr>
              <a:tr h="493769">
                <a:tc>
                  <a:txBody>
                    <a:bodyPr/>
                    <a:lstStyle/>
                    <a:p>
                      <a:pPr marL="0" marR="0">
                        <a:lnSpc>
                          <a:spcPct val="115000"/>
                        </a:lnSpc>
                        <a:spcBef>
                          <a:spcPts val="0"/>
                        </a:spcBef>
                        <a:spcAft>
                          <a:spcPts val="0"/>
                        </a:spcAft>
                      </a:pPr>
                      <a:r>
                        <a:rPr lang="en-US" sz="1000">
                          <a:effectLst/>
                        </a:rPr>
                        <a:t> c) Does the participant have the availability of Intervention Services? (n=51)</a:t>
                      </a:r>
                      <a:endParaRPr lang="en-CA" sz="1000">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effectLst/>
                        </a:rPr>
                        <a:t>44 (86.3%)</a:t>
                      </a:r>
                      <a:endParaRPr lang="en-CA" sz="1000" dirty="0">
                        <a:effectLst/>
                        <a:latin typeface="Times New Roman"/>
                        <a:ea typeface="Times New Roman"/>
                      </a:endParaRPr>
                    </a:p>
                  </a:txBody>
                  <a:tcPr marL="39370" marR="39370" marT="0" marB="0"/>
                </a:tc>
              </a:tr>
            </a:tbl>
          </a:graphicData>
        </a:graphic>
      </p:graphicFrame>
      <p:sp>
        <p:nvSpPr>
          <p:cNvPr id="7" name="Rectangle 1"/>
          <p:cNvSpPr>
            <a:spLocks noChangeArrowheads="1"/>
          </p:cNvSpPr>
          <p:nvPr/>
        </p:nvSpPr>
        <p:spPr bwMode="auto">
          <a:xfrm>
            <a:off x="4349080" y="279232"/>
            <a:ext cx="2228495" cy="261610"/>
          </a:xfrm>
          <a:prstGeom prst="rect">
            <a:avLst/>
          </a:prstGeom>
          <a:solidFill>
            <a:srgbClr val="C00000"/>
          </a:solidFill>
          <a:ln>
            <a:noFill/>
          </a:ln>
          <a:effectLst/>
        </p:spPr>
        <p:txBody>
          <a:bodyPr vert="horz" wrap="none" lIns="91440" tIns="45720" rIns="91440" bIns="45720" numCol="1" anchor="ctr" anchorCtr="0" compatLnSpc="1">
            <a:prstTxWarp prst="textNoShape">
              <a:avLst/>
            </a:prstTxWarp>
            <a:spAutoFit/>
          </a:bodyPr>
          <a:lstStyle>
            <a:lvl1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1pPr>
            <a:lvl2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2pPr>
            <a:lvl3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3pPr>
            <a:lvl4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4pPr>
            <a:lvl5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5pPr>
            <a:lvl6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6pPr>
            <a:lvl7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7pPr>
            <a:lvl8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8pPr>
            <a:lvl9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altLang="en-US" sz="11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Communication opportunities </a:t>
            </a:r>
            <a:endParaRPr kumimoji="0" lang="en-CA" altLang="en-US" sz="8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Rectangle 8"/>
          <p:cNvSpPr/>
          <p:nvPr/>
        </p:nvSpPr>
        <p:spPr>
          <a:xfrm>
            <a:off x="4777375" y="2418265"/>
            <a:ext cx="3600400" cy="523220"/>
          </a:xfrm>
          <a:prstGeom prst="rect">
            <a:avLst/>
          </a:prstGeom>
        </p:spPr>
        <p:txBody>
          <a:bodyPr wrap="square">
            <a:spAutoFit/>
          </a:bodyPr>
          <a:lstStyle/>
          <a:p>
            <a:pPr lvl="0" eaLnBrk="0" hangingPunct="0">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lang="en-US" altLang="en-US" sz="1400" dirty="0">
                <a:latin typeface="+mn-lt"/>
                <a:ea typeface="Times New Roman" pitchFamily="18" charset="0"/>
              </a:rPr>
              <a:t>Primarily, this communication in (b) occurs through Intervention Services (c).</a:t>
            </a:r>
            <a:endParaRPr lang="en-US" altLang="en-US" sz="1400" dirty="0">
              <a:latin typeface="+mn-lt"/>
            </a:endParaRPr>
          </a:p>
        </p:txBody>
      </p:sp>
      <p:sp>
        <p:nvSpPr>
          <p:cNvPr id="15" name="Rectangle 1"/>
          <p:cNvSpPr>
            <a:spLocks noChangeArrowheads="1"/>
          </p:cNvSpPr>
          <p:nvPr/>
        </p:nvSpPr>
        <p:spPr bwMode="auto">
          <a:xfrm>
            <a:off x="4355976" y="3185725"/>
            <a:ext cx="2228495" cy="261610"/>
          </a:xfrm>
          <a:prstGeom prst="rect">
            <a:avLst/>
          </a:prstGeom>
          <a:solidFill>
            <a:srgbClr val="C00000"/>
          </a:solidFill>
          <a:ln>
            <a:noFill/>
          </a:ln>
          <a:effectLst/>
        </p:spPr>
        <p:txBody>
          <a:bodyPr vert="horz" wrap="none" lIns="91440" tIns="45720" rIns="91440" bIns="45720" numCol="1" anchor="ctr" anchorCtr="0" compatLnSpc="1">
            <a:prstTxWarp prst="textNoShape">
              <a:avLst/>
            </a:prstTxWarp>
            <a:spAutoFit/>
          </a:bodyPr>
          <a:lstStyle>
            <a:lvl1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1pPr>
            <a:lvl2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2pPr>
            <a:lvl3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3pPr>
            <a:lvl4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4pPr>
            <a:lvl5pPr>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5pPr>
            <a:lvl6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6pPr>
            <a:lvl7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7pPr>
            <a:lvl8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8pPr>
            <a:lvl9pPr fontAlgn="base">
              <a:spcBef>
                <a:spcPct val="0"/>
              </a:spcBef>
              <a:spcAft>
                <a:spcPct val="0"/>
              </a:spcAft>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900113" algn="l"/>
                <a:tab pos="0" algn="l"/>
                <a:tab pos="609600" algn="l"/>
                <a:tab pos="914400" algn="l"/>
                <a:tab pos="1371600" algn="l"/>
                <a:tab pos="1828800" algn="l"/>
                <a:tab pos="22860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altLang="en-US" sz="11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Communication opportunities </a:t>
            </a:r>
            <a:endParaRPr kumimoji="0" lang="en-CA" altLang="en-US" sz="800" b="0" i="0" u="none" strike="noStrike" cap="none" normalizeH="0" baseline="0" dirty="0" smtClean="0">
              <a:ln>
                <a:noFill/>
              </a:ln>
              <a:solidFill>
                <a:schemeClr val="bg1"/>
              </a:solidFill>
              <a:effectLst/>
              <a:latin typeface="Arial" pitchFamily="34" charset="0"/>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485652382"/>
              </p:ext>
            </p:extLst>
          </p:nvPr>
        </p:nvGraphicFramePr>
        <p:xfrm>
          <a:off x="4355976" y="3546179"/>
          <a:ext cx="4028696" cy="2259082"/>
        </p:xfrm>
        <a:graphic>
          <a:graphicData uri="http://schemas.openxmlformats.org/drawingml/2006/table">
            <a:tbl>
              <a:tblPr>
                <a:tableStyleId>{B301B821-A1FF-4177-AEE7-76D212191A09}</a:tableStyleId>
              </a:tblPr>
              <a:tblGrid>
                <a:gridCol w="2795611"/>
                <a:gridCol w="1233085"/>
              </a:tblGrid>
              <a:tr h="369705">
                <a:tc>
                  <a:txBody>
                    <a:bodyPr/>
                    <a:lstStyle/>
                    <a:p>
                      <a:pPr marL="0" marR="0" algn="ctr">
                        <a:lnSpc>
                          <a:spcPct val="115000"/>
                        </a:lnSpc>
                        <a:spcBef>
                          <a:spcPts val="0"/>
                        </a:spcBef>
                        <a:spcAft>
                          <a:spcPts val="0"/>
                        </a:spcAft>
                      </a:pPr>
                      <a:r>
                        <a:rPr lang="en-US" sz="1000" dirty="0">
                          <a:solidFill>
                            <a:schemeClr val="tx1"/>
                          </a:solidFill>
                          <a:effectLst/>
                        </a:rPr>
                        <a:t>Reporting Yes to Receiving  Intervention Services (44)</a:t>
                      </a:r>
                      <a:endParaRPr lang="en-CA" sz="1000" dirty="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Number reported</a:t>
                      </a:r>
                      <a:endParaRPr lang="en-CA" sz="1000">
                        <a:solidFill>
                          <a:schemeClr val="tx1"/>
                        </a:solidFill>
                        <a:effectLst/>
                        <a:latin typeface="Times New Roman"/>
                        <a:ea typeface="Times New Roman"/>
                      </a:endParaRPr>
                    </a:p>
                  </a:txBody>
                  <a:tcPr marL="39370" marR="39370" marT="0" marB="0"/>
                </a:tc>
              </a:tr>
              <a:tr h="269911">
                <a:tc>
                  <a:txBody>
                    <a:bodyPr/>
                    <a:lstStyle/>
                    <a:p>
                      <a:pPr marL="0" marR="0">
                        <a:lnSpc>
                          <a:spcPct val="115000"/>
                        </a:lnSpc>
                        <a:spcBef>
                          <a:spcPts val="0"/>
                        </a:spcBef>
                        <a:spcAft>
                          <a:spcPts val="0"/>
                        </a:spcAft>
                      </a:pPr>
                      <a:r>
                        <a:rPr lang="en-US" sz="1000">
                          <a:solidFill>
                            <a:schemeClr val="tx1"/>
                          </a:solidFill>
                          <a:effectLst/>
                        </a:rPr>
                        <a:t>No reporting IV 24 hours per day </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28 (63.6%)</a:t>
                      </a:r>
                      <a:endParaRPr lang="en-CA" sz="1000">
                        <a:solidFill>
                          <a:schemeClr val="tx1"/>
                        </a:solidFill>
                        <a:effectLst/>
                        <a:latin typeface="Times New Roman"/>
                        <a:ea typeface="Times New Roman"/>
                      </a:endParaRPr>
                    </a:p>
                  </a:txBody>
                  <a:tcPr marL="39370" marR="39370" marT="0" marB="0"/>
                </a:tc>
              </a:tr>
              <a:tr h="269911">
                <a:tc>
                  <a:txBody>
                    <a:bodyPr/>
                    <a:lstStyle/>
                    <a:p>
                      <a:pPr marL="0" marR="0">
                        <a:lnSpc>
                          <a:spcPct val="115000"/>
                        </a:lnSpc>
                        <a:spcBef>
                          <a:spcPts val="0"/>
                        </a:spcBef>
                        <a:spcAft>
                          <a:spcPts val="0"/>
                        </a:spcAft>
                      </a:pPr>
                      <a:r>
                        <a:rPr lang="en-US" sz="1000">
                          <a:solidFill>
                            <a:schemeClr val="tx1"/>
                          </a:solidFill>
                          <a:effectLst/>
                        </a:rPr>
                        <a:t>No. reporting IV 16-20 hours per day</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0</a:t>
                      </a:r>
                      <a:endParaRPr lang="en-CA" sz="1000">
                        <a:solidFill>
                          <a:schemeClr val="tx1"/>
                        </a:solidFill>
                        <a:effectLst/>
                        <a:latin typeface="Times New Roman"/>
                        <a:ea typeface="Times New Roman"/>
                      </a:endParaRPr>
                    </a:p>
                  </a:txBody>
                  <a:tcPr marL="39370" marR="39370" marT="0" marB="0"/>
                </a:tc>
              </a:tr>
              <a:tr h="269911">
                <a:tc>
                  <a:txBody>
                    <a:bodyPr/>
                    <a:lstStyle/>
                    <a:p>
                      <a:pPr marL="0" marR="0">
                        <a:lnSpc>
                          <a:spcPct val="115000"/>
                        </a:lnSpc>
                        <a:spcBef>
                          <a:spcPts val="0"/>
                        </a:spcBef>
                        <a:spcAft>
                          <a:spcPts val="0"/>
                        </a:spcAft>
                      </a:pPr>
                      <a:r>
                        <a:rPr lang="en-US" sz="1000">
                          <a:solidFill>
                            <a:schemeClr val="tx1"/>
                          </a:solidFill>
                          <a:effectLst/>
                        </a:rPr>
                        <a:t>No. reporting IV 11-15 hours per day</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2</a:t>
                      </a:r>
                      <a:endParaRPr lang="en-CA" sz="1000">
                        <a:solidFill>
                          <a:schemeClr val="tx1"/>
                        </a:solidFill>
                        <a:effectLst/>
                        <a:latin typeface="Times New Roman"/>
                        <a:ea typeface="Times New Roman"/>
                      </a:endParaRPr>
                    </a:p>
                  </a:txBody>
                  <a:tcPr marL="39370" marR="39370" marT="0" marB="0"/>
                </a:tc>
              </a:tr>
              <a:tr h="269911">
                <a:tc>
                  <a:txBody>
                    <a:bodyPr/>
                    <a:lstStyle/>
                    <a:p>
                      <a:pPr marL="0" marR="0">
                        <a:lnSpc>
                          <a:spcPct val="115000"/>
                        </a:lnSpc>
                        <a:spcBef>
                          <a:spcPts val="0"/>
                        </a:spcBef>
                        <a:spcAft>
                          <a:spcPts val="0"/>
                        </a:spcAft>
                      </a:pPr>
                      <a:r>
                        <a:rPr lang="en-US" sz="1000">
                          <a:solidFill>
                            <a:schemeClr val="tx1"/>
                          </a:solidFill>
                          <a:effectLst/>
                        </a:rPr>
                        <a:t>No. reporting IV 6-10 hours per day</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6</a:t>
                      </a:r>
                      <a:endParaRPr lang="en-CA" sz="1000">
                        <a:solidFill>
                          <a:schemeClr val="tx1"/>
                        </a:solidFill>
                        <a:effectLst/>
                        <a:latin typeface="Times New Roman"/>
                        <a:ea typeface="Times New Roman"/>
                      </a:endParaRPr>
                    </a:p>
                  </a:txBody>
                  <a:tcPr marL="39370" marR="39370" marT="0" marB="0"/>
                </a:tc>
              </a:tr>
              <a:tr h="269911">
                <a:tc>
                  <a:txBody>
                    <a:bodyPr/>
                    <a:lstStyle/>
                    <a:p>
                      <a:pPr marL="0" marR="0">
                        <a:lnSpc>
                          <a:spcPct val="115000"/>
                        </a:lnSpc>
                        <a:spcBef>
                          <a:spcPts val="0"/>
                        </a:spcBef>
                        <a:spcAft>
                          <a:spcPts val="0"/>
                        </a:spcAft>
                      </a:pPr>
                      <a:r>
                        <a:rPr lang="en-US" sz="1000">
                          <a:solidFill>
                            <a:schemeClr val="tx1"/>
                          </a:solidFill>
                          <a:effectLst/>
                        </a:rPr>
                        <a:t>No. reporting IV 2-5 hours per day</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a:solidFill>
                            <a:schemeClr val="tx1"/>
                          </a:solidFill>
                          <a:effectLst/>
                        </a:rPr>
                        <a:t>6</a:t>
                      </a:r>
                      <a:endParaRPr lang="en-CA" sz="1000">
                        <a:solidFill>
                          <a:schemeClr val="tx1"/>
                        </a:solidFill>
                        <a:effectLst/>
                        <a:latin typeface="Times New Roman"/>
                        <a:ea typeface="Times New Roman"/>
                      </a:endParaRPr>
                    </a:p>
                  </a:txBody>
                  <a:tcPr marL="39370" marR="39370" marT="0" marB="0"/>
                </a:tc>
              </a:tr>
              <a:tr h="269911">
                <a:tc>
                  <a:txBody>
                    <a:bodyPr/>
                    <a:lstStyle/>
                    <a:p>
                      <a:pPr marL="0" marR="0">
                        <a:lnSpc>
                          <a:spcPct val="115000"/>
                        </a:lnSpc>
                        <a:spcBef>
                          <a:spcPts val="0"/>
                        </a:spcBef>
                        <a:spcAft>
                          <a:spcPts val="0"/>
                        </a:spcAft>
                      </a:pPr>
                      <a:r>
                        <a:rPr lang="en-US" sz="1000">
                          <a:solidFill>
                            <a:schemeClr val="tx1"/>
                          </a:solidFill>
                          <a:effectLst/>
                        </a:rPr>
                        <a:t>No. reporting only as required (not specified)</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00" dirty="0">
                          <a:solidFill>
                            <a:schemeClr val="tx1"/>
                          </a:solidFill>
                          <a:effectLst/>
                        </a:rPr>
                        <a:t>2</a:t>
                      </a:r>
                      <a:endParaRPr lang="en-CA" sz="1000" dirty="0">
                        <a:solidFill>
                          <a:schemeClr val="tx1"/>
                        </a:solidFill>
                        <a:effectLst/>
                        <a:latin typeface="Times New Roman"/>
                        <a:ea typeface="Times New Roman"/>
                      </a:endParaRPr>
                    </a:p>
                  </a:txBody>
                  <a:tcPr marL="39370" marR="39370" marT="0" marB="0"/>
                </a:tc>
              </a:tr>
              <a:tr h="269911">
                <a:tc>
                  <a:txBody>
                    <a:bodyPr/>
                    <a:lstStyle/>
                    <a:p>
                      <a:pPr marL="0" marR="0" algn="ctr">
                        <a:lnSpc>
                          <a:spcPct val="115000"/>
                        </a:lnSpc>
                        <a:spcBef>
                          <a:spcPts val="0"/>
                        </a:spcBef>
                        <a:spcAft>
                          <a:spcPts val="0"/>
                        </a:spcAft>
                      </a:pPr>
                      <a:r>
                        <a:rPr lang="en-US" sz="1000">
                          <a:solidFill>
                            <a:schemeClr val="tx1"/>
                          </a:solidFill>
                          <a:effectLst/>
                        </a:rPr>
                        <a:t>Total</a:t>
                      </a:r>
                      <a:endParaRPr lang="en-CA" sz="1000">
                        <a:solidFill>
                          <a:schemeClr val="tx1"/>
                        </a:solidFill>
                        <a:effectLst/>
                        <a:latin typeface="Times New Roman"/>
                        <a:ea typeface="Times New Roman"/>
                      </a:endParaRPr>
                    </a:p>
                  </a:txBody>
                  <a:tcPr marL="39370" marR="39370" marT="0" marB="0"/>
                </a:tc>
                <a:tc>
                  <a:txBody>
                    <a:bodyPr/>
                    <a:lstStyle/>
                    <a:p>
                      <a:pPr marL="0" marR="0" algn="ctr">
                        <a:lnSpc>
                          <a:spcPct val="115000"/>
                        </a:lnSpc>
                        <a:spcBef>
                          <a:spcPts val="0"/>
                        </a:spcBef>
                        <a:spcAft>
                          <a:spcPts val="0"/>
                        </a:spcAft>
                      </a:pPr>
                      <a:r>
                        <a:rPr lang="en-US" sz="1050" dirty="0">
                          <a:solidFill>
                            <a:schemeClr val="tx1"/>
                          </a:solidFill>
                          <a:effectLst/>
                        </a:rPr>
                        <a:t>44</a:t>
                      </a:r>
                      <a:endParaRPr lang="en-CA" sz="1050" dirty="0">
                        <a:solidFill>
                          <a:schemeClr val="tx1"/>
                        </a:solidFill>
                        <a:effectLst/>
                        <a:latin typeface="Times New Roman"/>
                        <a:ea typeface="Times New Roman"/>
                      </a:endParaRPr>
                    </a:p>
                  </a:txBody>
                  <a:tcPr marL="39370" marR="39370" marT="0" marB="0"/>
                </a:tc>
              </a:tr>
            </a:tbl>
          </a:graphicData>
        </a:graphic>
      </p:graphicFrame>
      <p:sp>
        <p:nvSpPr>
          <p:cNvPr id="16" name="Rectangle 15"/>
          <p:cNvSpPr/>
          <p:nvPr/>
        </p:nvSpPr>
        <p:spPr>
          <a:xfrm>
            <a:off x="323528" y="4772756"/>
            <a:ext cx="3898828" cy="1200329"/>
          </a:xfrm>
          <a:prstGeom prst="rect">
            <a:avLst/>
          </a:prstGeom>
          <a:solidFill>
            <a:srgbClr val="C00000"/>
          </a:solidFill>
        </p:spPr>
        <p:txBody>
          <a:bodyPr wrap="square">
            <a:spAutoFit/>
          </a:bodyPr>
          <a:lstStyle/>
          <a:p>
            <a:r>
              <a:rPr lang="en-US" sz="1200" dirty="0">
                <a:solidFill>
                  <a:schemeClr val="bg1"/>
                </a:solidFill>
              </a:rPr>
              <a:t>Many of these participants live in independent living residences for individuals who are deafblind which provide up to 24 hour Intervention services or on a need basis. These residences are operated in the Province of Ontario by the Canadian Deafblind Association (Ontario Chapter), Deafblind Ontario Services, Lions McInnes House </a:t>
            </a:r>
            <a:r>
              <a:rPr lang="en-US" sz="1200" dirty="0" smtClean="0">
                <a:solidFill>
                  <a:schemeClr val="bg1"/>
                </a:solidFill>
              </a:rPr>
              <a:t>and</a:t>
            </a:r>
            <a:endParaRPr lang="en-CA" sz="1200" dirty="0">
              <a:solidFill>
                <a:schemeClr val="bg1"/>
              </a:solidFill>
            </a:endParaRPr>
          </a:p>
        </p:txBody>
      </p:sp>
      <p:sp>
        <p:nvSpPr>
          <p:cNvPr id="17" name="TextBox 16"/>
          <p:cNvSpPr txBox="1"/>
          <p:nvPr/>
        </p:nvSpPr>
        <p:spPr>
          <a:xfrm>
            <a:off x="1907704" y="5950449"/>
            <a:ext cx="5544616" cy="830997"/>
          </a:xfrm>
          <a:prstGeom prst="rect">
            <a:avLst/>
          </a:prstGeom>
          <a:solidFill>
            <a:srgbClr val="C00000"/>
          </a:solidFill>
        </p:spPr>
        <p:txBody>
          <a:bodyPr wrap="square" rtlCol="0">
            <a:spAutoFit/>
          </a:bodyPr>
          <a:lstStyle/>
          <a:p>
            <a:r>
              <a:rPr lang="en-US" sz="1200" dirty="0">
                <a:solidFill>
                  <a:schemeClr val="bg1"/>
                </a:solidFill>
              </a:rPr>
              <a:t>Rotary Cheshire Home. In the Province of Saskatchewan they are operated by Canadian Deafblind Association (Saskatchewan Chapter). Some individuals live in other types of supported independent living facilities, including family homes, and also receive varying levels of Intervention services support.</a:t>
            </a:r>
            <a:endParaRPr lang="en-CA" sz="1200" dirty="0">
              <a:solidFill>
                <a:schemeClr val="bg1"/>
              </a:solidFill>
            </a:endParaRPr>
          </a:p>
        </p:txBody>
      </p:sp>
    </p:spTree>
    <p:extLst>
      <p:ext uri="{BB962C8B-B14F-4D97-AF65-F5344CB8AC3E}">
        <p14:creationId xmlns:p14="http://schemas.microsoft.com/office/powerpoint/2010/main" val="25640677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395536" y="188640"/>
            <a:ext cx="7848872" cy="5078313"/>
          </a:xfrm>
          <a:prstGeom prst="rect">
            <a:avLst/>
          </a:prstGeom>
          <a:noFill/>
        </p:spPr>
        <p:txBody>
          <a:bodyPr wrap="square" rtlCol="0">
            <a:spAutoFit/>
          </a:bodyPr>
          <a:lstStyle/>
          <a:p>
            <a:r>
              <a:rPr lang="en-CA" b="1" dirty="0" smtClean="0">
                <a:latin typeface="Copperplate Gothic Bold" panose="020E0705020206020404" pitchFamily="34" charset="0"/>
              </a:rPr>
              <a:t>MORTALITY</a:t>
            </a:r>
            <a:endParaRPr lang="en-CA" dirty="0">
              <a:latin typeface="Copperplate Gothic Bold" panose="020E0705020206020404" pitchFamily="34" charset="0"/>
            </a:endParaRPr>
          </a:p>
          <a:p>
            <a:r>
              <a:rPr lang="en-CA" dirty="0"/>
              <a:t> </a:t>
            </a:r>
          </a:p>
          <a:p>
            <a:pPr marL="285750" lvl="0" indent="-285750">
              <a:buFont typeface="Wingdings" panose="05000000000000000000" pitchFamily="2" charset="2"/>
              <a:buChar char="Ø"/>
            </a:pPr>
            <a:r>
              <a:rPr lang="en-US" dirty="0"/>
              <a:t>Three individuals whose report is included in this study had deceased: one male deceased at age 48, one male deceased aged 40 and one female deceased aged 36. Two of these individuals died of congestive heart failure (ages 48 and 36), while the third (aged 40) died of unspecified heart related issues. These three individuals also participated in the 1999 study.</a:t>
            </a:r>
            <a:endParaRPr lang="en-CA" dirty="0"/>
          </a:p>
          <a:p>
            <a:r>
              <a:rPr lang="en-US" dirty="0"/>
              <a:t> </a:t>
            </a:r>
            <a:endParaRPr lang="en-CA" dirty="0"/>
          </a:p>
          <a:p>
            <a:pPr marL="285750" lvl="0" indent="-285750">
              <a:buFont typeface="Wingdings" panose="05000000000000000000" pitchFamily="2" charset="2"/>
              <a:buChar char="Ø"/>
            </a:pPr>
            <a:r>
              <a:rPr lang="en-US" dirty="0"/>
              <a:t>While not specifically related to this study, the writer received information that six other individuals (four females and 2 males) who participated in the 1999 study had deceased. Their birth years were 1952, 1957, 1962, 1963, 1974 and 1993. The age of death was known for only one of those individuals (born 1963 and died age 48). </a:t>
            </a:r>
            <a:endParaRPr lang="en-CA" dirty="0"/>
          </a:p>
          <a:p>
            <a:r>
              <a:rPr lang="en-US" dirty="0"/>
              <a:t> </a:t>
            </a:r>
            <a:endParaRPr lang="en-CA" dirty="0"/>
          </a:p>
          <a:p>
            <a:pPr marL="285750" lvl="0" indent="-285750">
              <a:buFont typeface="Wingdings" panose="05000000000000000000" pitchFamily="2" charset="2"/>
              <a:buChar char="Ø"/>
            </a:pPr>
            <a:r>
              <a:rPr lang="en-US" dirty="0"/>
              <a:t>Further to this, the writer also received unconfirmed details that two individuals from the Registry project reporting CRS had deceased. Their birth years were 1965 and 1983.</a:t>
            </a:r>
            <a:endParaRPr lang="en-CA" dirty="0"/>
          </a:p>
          <a:p>
            <a:endParaRPr lang="en-CA" dirty="0"/>
          </a:p>
        </p:txBody>
      </p:sp>
    </p:spTree>
    <p:extLst>
      <p:ext uri="{BB962C8B-B14F-4D97-AF65-F5344CB8AC3E}">
        <p14:creationId xmlns:p14="http://schemas.microsoft.com/office/powerpoint/2010/main" val="937943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395536" y="188640"/>
            <a:ext cx="7848872" cy="923330"/>
          </a:xfrm>
          <a:prstGeom prst="rect">
            <a:avLst/>
          </a:prstGeom>
          <a:noFill/>
        </p:spPr>
        <p:txBody>
          <a:bodyPr wrap="square" rtlCol="0">
            <a:spAutoFit/>
          </a:bodyPr>
          <a:lstStyle/>
          <a:p>
            <a:r>
              <a:rPr lang="en-CA" b="1" dirty="0" smtClean="0">
                <a:latin typeface="Copperplate Gothic Bold" panose="020E0705020206020404" pitchFamily="34" charset="0"/>
              </a:rPr>
              <a:t>Who completed the survey?</a:t>
            </a:r>
            <a:endParaRPr lang="en-CA" dirty="0">
              <a:latin typeface="Copperplate Gothic Bold" panose="020E0705020206020404" pitchFamily="34" charset="0"/>
            </a:endParaRPr>
          </a:p>
          <a:p>
            <a:r>
              <a:rPr lang="en-CA" dirty="0"/>
              <a:t> </a:t>
            </a:r>
          </a:p>
          <a:p>
            <a:endParaRPr lang="en-CA" dirty="0"/>
          </a:p>
        </p:txBody>
      </p:sp>
      <p:graphicFrame>
        <p:nvGraphicFramePr>
          <p:cNvPr id="2" name="Table 1"/>
          <p:cNvGraphicFramePr>
            <a:graphicFrameLocks noGrp="1"/>
          </p:cNvGraphicFramePr>
          <p:nvPr>
            <p:extLst>
              <p:ext uri="{D42A27DB-BD31-4B8C-83A1-F6EECF244321}">
                <p14:modId xmlns:p14="http://schemas.microsoft.com/office/powerpoint/2010/main" val="2955158463"/>
              </p:ext>
            </p:extLst>
          </p:nvPr>
        </p:nvGraphicFramePr>
        <p:xfrm>
          <a:off x="539552" y="2420888"/>
          <a:ext cx="7416824" cy="3384375"/>
        </p:xfrm>
        <a:graphic>
          <a:graphicData uri="http://schemas.openxmlformats.org/drawingml/2006/table">
            <a:tbl>
              <a:tblPr firstRow="1" firstCol="1" bandRow="1">
                <a:tableStyleId>{BC89EF96-8CEA-46FF-86C4-4CE0E7609802}</a:tableStyleId>
              </a:tblPr>
              <a:tblGrid>
                <a:gridCol w="5625646"/>
                <a:gridCol w="1791178"/>
              </a:tblGrid>
              <a:tr h="414559">
                <a:tc>
                  <a:txBody>
                    <a:bodyPr/>
                    <a:lstStyle/>
                    <a:p>
                      <a:pPr marL="0" marR="0">
                        <a:lnSpc>
                          <a:spcPct val="115000"/>
                        </a:lnSpc>
                        <a:spcBef>
                          <a:spcPts val="0"/>
                        </a:spcBef>
                        <a:spcAft>
                          <a:spcPts val="0"/>
                        </a:spcAft>
                      </a:pPr>
                      <a:r>
                        <a:rPr lang="en-CA" sz="1400" dirty="0">
                          <a:solidFill>
                            <a:schemeClr val="tx1"/>
                          </a:solidFill>
                          <a:effectLst/>
                        </a:rPr>
                        <a:t>Professionals</a:t>
                      </a:r>
                      <a:endParaRPr lang="en-CA" sz="14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CA" sz="1400" b="0" dirty="0">
                          <a:solidFill>
                            <a:schemeClr val="tx1"/>
                          </a:solidFill>
                          <a:effectLst/>
                        </a:rPr>
                        <a:t>31 (58.5%)</a:t>
                      </a:r>
                      <a:endParaRPr lang="en-CA" sz="1400" b="0" dirty="0">
                        <a:solidFill>
                          <a:schemeClr val="tx1"/>
                        </a:solidFill>
                        <a:effectLst/>
                        <a:latin typeface="Times New Roman"/>
                        <a:ea typeface="Times New Roman"/>
                      </a:endParaRPr>
                    </a:p>
                  </a:txBody>
                  <a:tcPr marL="68580" marR="68580" marT="0" marB="0"/>
                </a:tc>
              </a:tr>
              <a:tr h="1030527">
                <a:tc>
                  <a:txBody>
                    <a:bodyPr/>
                    <a:lstStyle/>
                    <a:p>
                      <a:pPr marL="0" marR="0">
                        <a:lnSpc>
                          <a:spcPct val="115000"/>
                        </a:lnSpc>
                        <a:spcBef>
                          <a:spcPts val="0"/>
                        </a:spcBef>
                        <a:spcAft>
                          <a:spcPts val="0"/>
                        </a:spcAft>
                      </a:pPr>
                      <a:r>
                        <a:rPr lang="en-CA" sz="1400">
                          <a:solidFill>
                            <a:schemeClr val="tx1"/>
                          </a:solidFill>
                          <a:effectLst/>
                        </a:rPr>
                        <a:t>Parents</a:t>
                      </a:r>
                      <a:endParaRPr lang="en-CA" sz="14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CA" sz="1400">
                          <a:solidFill>
                            <a:schemeClr val="tx1"/>
                          </a:solidFill>
                          <a:effectLst/>
                        </a:rPr>
                        <a:t>16 (30.2%)</a:t>
                      </a:r>
                    </a:p>
                    <a:p>
                      <a:pPr marL="0" marR="0" algn="ctr">
                        <a:lnSpc>
                          <a:spcPct val="115000"/>
                        </a:lnSpc>
                        <a:spcBef>
                          <a:spcPts val="0"/>
                        </a:spcBef>
                        <a:spcAft>
                          <a:spcPts val="0"/>
                        </a:spcAft>
                      </a:pPr>
                      <a:r>
                        <a:rPr lang="en-CA" sz="1400">
                          <a:solidFill>
                            <a:schemeClr val="tx1"/>
                          </a:solidFill>
                          <a:effectLst/>
                        </a:rPr>
                        <a:t>(13 Mothers; 3 Fathers)</a:t>
                      </a:r>
                      <a:endParaRPr lang="en-CA" sz="1400">
                        <a:solidFill>
                          <a:schemeClr val="tx1"/>
                        </a:solidFill>
                        <a:effectLst/>
                        <a:latin typeface="Times New Roman"/>
                        <a:ea typeface="Times New Roman"/>
                      </a:endParaRPr>
                    </a:p>
                  </a:txBody>
                  <a:tcPr marL="68580" marR="68580" marT="0" marB="0"/>
                </a:tc>
              </a:tr>
              <a:tr h="414559">
                <a:tc>
                  <a:txBody>
                    <a:bodyPr/>
                    <a:lstStyle/>
                    <a:p>
                      <a:pPr marL="0" marR="0">
                        <a:lnSpc>
                          <a:spcPct val="115000"/>
                        </a:lnSpc>
                        <a:spcBef>
                          <a:spcPts val="0"/>
                        </a:spcBef>
                        <a:spcAft>
                          <a:spcPts val="0"/>
                        </a:spcAft>
                      </a:pPr>
                      <a:r>
                        <a:rPr lang="en-CA" sz="1400">
                          <a:solidFill>
                            <a:schemeClr val="tx1"/>
                          </a:solidFill>
                          <a:effectLst/>
                        </a:rPr>
                        <a:t>Parent + Professional</a:t>
                      </a:r>
                      <a:endParaRPr lang="en-CA" sz="14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CA" sz="1400">
                          <a:solidFill>
                            <a:schemeClr val="tx1"/>
                          </a:solidFill>
                          <a:effectLst/>
                        </a:rPr>
                        <a:t>3 (5.7%)</a:t>
                      </a:r>
                      <a:endParaRPr lang="en-CA" sz="1400">
                        <a:solidFill>
                          <a:schemeClr val="tx1"/>
                        </a:solidFill>
                        <a:effectLst/>
                        <a:latin typeface="Times New Roman"/>
                        <a:ea typeface="Times New Roman"/>
                      </a:endParaRPr>
                    </a:p>
                  </a:txBody>
                  <a:tcPr marL="68580" marR="68580" marT="0" marB="0"/>
                </a:tc>
              </a:tr>
              <a:tr h="414559">
                <a:tc>
                  <a:txBody>
                    <a:bodyPr/>
                    <a:lstStyle/>
                    <a:p>
                      <a:pPr marL="0" marR="0">
                        <a:lnSpc>
                          <a:spcPct val="115000"/>
                        </a:lnSpc>
                        <a:spcBef>
                          <a:spcPts val="0"/>
                        </a:spcBef>
                        <a:spcAft>
                          <a:spcPts val="0"/>
                        </a:spcAft>
                      </a:pPr>
                      <a:r>
                        <a:rPr lang="en-CA" sz="1400">
                          <a:solidFill>
                            <a:schemeClr val="tx1"/>
                          </a:solidFill>
                          <a:effectLst/>
                        </a:rPr>
                        <a:t>Sibling</a:t>
                      </a:r>
                      <a:endParaRPr lang="en-CA" sz="14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CA" sz="1400">
                          <a:solidFill>
                            <a:schemeClr val="tx1"/>
                          </a:solidFill>
                          <a:effectLst/>
                        </a:rPr>
                        <a:t>1(1.9%)</a:t>
                      </a:r>
                      <a:endParaRPr lang="en-CA" sz="1400">
                        <a:solidFill>
                          <a:schemeClr val="tx1"/>
                        </a:solidFill>
                        <a:effectLst/>
                        <a:latin typeface="Times New Roman"/>
                        <a:ea typeface="Times New Roman"/>
                      </a:endParaRPr>
                    </a:p>
                  </a:txBody>
                  <a:tcPr marL="68580" marR="68580" marT="0" marB="0"/>
                </a:tc>
              </a:tr>
              <a:tr h="414559">
                <a:tc>
                  <a:txBody>
                    <a:bodyPr/>
                    <a:lstStyle/>
                    <a:p>
                      <a:pPr marL="0" marR="0">
                        <a:lnSpc>
                          <a:spcPct val="115000"/>
                        </a:lnSpc>
                        <a:spcBef>
                          <a:spcPts val="0"/>
                        </a:spcBef>
                        <a:spcAft>
                          <a:spcPts val="0"/>
                        </a:spcAft>
                      </a:pPr>
                      <a:r>
                        <a:rPr lang="en-CA" sz="1400">
                          <a:solidFill>
                            <a:schemeClr val="tx1"/>
                          </a:solidFill>
                          <a:effectLst/>
                        </a:rPr>
                        <a:t>Foster family member</a:t>
                      </a:r>
                      <a:endParaRPr lang="en-CA" sz="14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CA" sz="1400">
                          <a:solidFill>
                            <a:schemeClr val="tx1"/>
                          </a:solidFill>
                          <a:effectLst/>
                        </a:rPr>
                        <a:t>1(1.9%)</a:t>
                      </a:r>
                      <a:endParaRPr lang="en-CA" sz="1400">
                        <a:solidFill>
                          <a:schemeClr val="tx1"/>
                        </a:solidFill>
                        <a:effectLst/>
                        <a:latin typeface="Times New Roman"/>
                        <a:ea typeface="Times New Roman"/>
                      </a:endParaRPr>
                    </a:p>
                  </a:txBody>
                  <a:tcPr marL="68580" marR="68580" marT="0" marB="0"/>
                </a:tc>
              </a:tr>
              <a:tr h="414559">
                <a:tc>
                  <a:txBody>
                    <a:bodyPr/>
                    <a:lstStyle/>
                    <a:p>
                      <a:pPr marL="0" marR="0">
                        <a:lnSpc>
                          <a:spcPct val="115000"/>
                        </a:lnSpc>
                        <a:spcBef>
                          <a:spcPts val="0"/>
                        </a:spcBef>
                        <a:spcAft>
                          <a:spcPts val="0"/>
                        </a:spcAft>
                      </a:pPr>
                      <a:r>
                        <a:rPr lang="en-CA" sz="1400">
                          <a:solidFill>
                            <a:schemeClr val="tx1"/>
                          </a:solidFill>
                          <a:effectLst/>
                        </a:rPr>
                        <a:t>Person with rubella + Parent</a:t>
                      </a:r>
                      <a:endParaRPr lang="en-CA" sz="140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CA" sz="1400">
                          <a:solidFill>
                            <a:schemeClr val="tx1"/>
                          </a:solidFill>
                          <a:effectLst/>
                        </a:rPr>
                        <a:t> 1 (1.9%)</a:t>
                      </a:r>
                      <a:endParaRPr lang="en-CA" sz="1400">
                        <a:solidFill>
                          <a:schemeClr val="tx1"/>
                        </a:solidFill>
                        <a:effectLst/>
                        <a:latin typeface="Times New Roman"/>
                        <a:ea typeface="Times New Roman"/>
                      </a:endParaRPr>
                    </a:p>
                  </a:txBody>
                  <a:tcPr marL="68580" marR="68580" marT="0" marB="0"/>
                </a:tc>
              </a:tr>
              <a:tr h="281053">
                <a:tc>
                  <a:txBody>
                    <a:bodyPr/>
                    <a:lstStyle/>
                    <a:p>
                      <a:pPr marL="0" marR="0">
                        <a:lnSpc>
                          <a:spcPct val="115000"/>
                        </a:lnSpc>
                        <a:spcBef>
                          <a:spcPts val="0"/>
                        </a:spcBef>
                        <a:spcAft>
                          <a:spcPts val="0"/>
                        </a:spcAft>
                      </a:pPr>
                      <a:r>
                        <a:rPr lang="en-CA" sz="1400" dirty="0">
                          <a:solidFill>
                            <a:schemeClr val="tx1"/>
                          </a:solidFill>
                          <a:effectLst/>
                        </a:rPr>
                        <a:t>Total</a:t>
                      </a:r>
                      <a:endParaRPr lang="en-CA" sz="1400" dirty="0">
                        <a:solidFill>
                          <a:schemeClr val="tx1"/>
                        </a:solidFill>
                        <a:effectLst/>
                        <a:latin typeface="Times New Roman"/>
                        <a:ea typeface="Times New Roman"/>
                      </a:endParaRPr>
                    </a:p>
                  </a:txBody>
                  <a:tcPr marL="68580" marR="68580" marT="0" marB="0"/>
                </a:tc>
                <a:tc>
                  <a:txBody>
                    <a:bodyPr/>
                    <a:lstStyle/>
                    <a:p>
                      <a:pPr marL="0" marR="0" algn="ctr">
                        <a:lnSpc>
                          <a:spcPct val="115000"/>
                        </a:lnSpc>
                        <a:spcBef>
                          <a:spcPts val="0"/>
                        </a:spcBef>
                        <a:spcAft>
                          <a:spcPts val="0"/>
                        </a:spcAft>
                      </a:pPr>
                      <a:r>
                        <a:rPr lang="en-CA" sz="1400" dirty="0">
                          <a:solidFill>
                            <a:schemeClr val="tx1"/>
                          </a:solidFill>
                          <a:effectLst/>
                        </a:rPr>
                        <a:t>53</a:t>
                      </a:r>
                      <a:endParaRPr lang="en-CA" sz="1400" dirty="0">
                        <a:solidFill>
                          <a:schemeClr val="tx1"/>
                        </a:solidFill>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395536" y="650305"/>
            <a:ext cx="770485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1pPr>
            <a:lvl2pPr>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2pPr>
            <a:lvl3pPr>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3pPr>
            <a:lvl4pPr>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4pPr>
            <a:lvl5pPr>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5pPr>
            <a:lvl6pPr fontAlgn="base">
              <a:spcBef>
                <a:spcPct val="0"/>
              </a:spcBef>
              <a:spcAft>
                <a:spcPct val="0"/>
              </a:spcAft>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6pPr>
            <a:lvl7pPr fontAlgn="base">
              <a:spcBef>
                <a:spcPct val="0"/>
              </a:spcBef>
              <a:spcAft>
                <a:spcPct val="0"/>
              </a:spcAft>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7pPr>
            <a:lvl8pPr fontAlgn="base">
              <a:spcBef>
                <a:spcPct val="0"/>
              </a:spcBef>
              <a:spcAft>
                <a:spcPct val="0"/>
              </a:spcAft>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8pPr>
            <a:lvl9pPr fontAlgn="base">
              <a:spcBef>
                <a:spcPct val="0"/>
              </a:spcBef>
              <a:spcAft>
                <a:spcPct val="0"/>
              </a:spcAft>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chemeClr val="tx1"/>
                </a:solidFill>
                <a:latin typeface="Arial" pitchFamily="34" charset="0"/>
                <a:cs typeface="Arial"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b="0" i="0" u="none" strike="noStrike" cap="none" normalizeH="0" baseline="0" dirty="0" smtClean="0">
                <a:ln>
                  <a:noFill/>
                </a:ln>
                <a:solidFill>
                  <a:schemeClr val="tx1"/>
                </a:solidFill>
                <a:effectLst/>
                <a:latin typeface="Arial" pitchFamily="34" charset="0"/>
                <a:cs typeface="Arial" pitchFamily="34" charset="0"/>
              </a:rPr>
              <a:t>The majority (58.5%) of the questionnaires were completed by professionals, while parent members completed 30.2%.</a:t>
            </a:r>
          </a:p>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endParaRPr kumimoji="0" lang="en-CA" altLang="en-US" b="0" i="0" u="none" strike="noStrike" cap="none" normalizeH="0" baseline="0" dirty="0" smtClean="0">
              <a:ln>
                <a:noFill/>
              </a:ln>
              <a:solidFill>
                <a:schemeClr val="tx1"/>
              </a:solidFill>
              <a:effectLst/>
              <a:latin typeface="Arial"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tab pos="-804863" algn="l"/>
                <a:tab pos="-457200" algn="l"/>
                <a:tab pos="0" algn="l"/>
                <a:tab pos="228600" algn="l"/>
                <a:tab pos="6858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kumimoji="0" lang="en-US" altLang="en-US" b="0" i="0" u="none" strike="noStrike" cap="none" normalizeH="0" baseline="0" dirty="0" smtClean="0">
                <a:ln>
                  <a:noFill/>
                </a:ln>
                <a:solidFill>
                  <a:schemeClr val="tx1"/>
                </a:solidFill>
                <a:effectLst/>
                <a:latin typeface="Arial" pitchFamily="34" charset="0"/>
                <a:cs typeface="Arial" pitchFamily="34" charset="0"/>
              </a:rPr>
              <a:t>Only one individual with CRS completed the survey and that person had the assistance of a parent member.</a:t>
            </a:r>
            <a:endParaRPr kumimoji="0" lang="en-CA"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28925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179512" y="116632"/>
            <a:ext cx="8352928" cy="5893921"/>
          </a:xfrm>
          <a:prstGeom prst="rect">
            <a:avLst/>
          </a:prstGeom>
          <a:noFill/>
        </p:spPr>
        <p:txBody>
          <a:bodyPr wrap="square" rtlCol="0">
            <a:spAutoFit/>
          </a:bodyPr>
          <a:lstStyle/>
          <a:p>
            <a:r>
              <a:rPr lang="en-CA" b="1" dirty="0">
                <a:latin typeface="Copperplate Gothic Bold" panose="020E0705020206020404" pitchFamily="34" charset="0"/>
              </a:rPr>
              <a:t>Study Plan</a:t>
            </a:r>
            <a:endParaRPr lang="en-CA" dirty="0">
              <a:latin typeface="Copperplate Gothic Bold" panose="020E0705020206020404" pitchFamily="34" charset="0"/>
            </a:endParaRPr>
          </a:p>
          <a:p>
            <a:r>
              <a:rPr lang="en-CA" dirty="0"/>
              <a:t> </a:t>
            </a:r>
          </a:p>
          <a:p>
            <a:r>
              <a:rPr lang="en-CA" sz="1700" dirty="0" smtClean="0"/>
              <a:t>CDBA </a:t>
            </a:r>
            <a:r>
              <a:rPr lang="en-CA" sz="1700" dirty="0"/>
              <a:t>National appointed Stan Munroe, the project leader of the 1999 project, as project leader for this follow up study. </a:t>
            </a:r>
          </a:p>
          <a:p>
            <a:r>
              <a:rPr lang="en-CA" sz="1700" dirty="0"/>
              <a:t> </a:t>
            </a:r>
          </a:p>
          <a:p>
            <a:r>
              <a:rPr lang="en-CA" sz="1700" dirty="0"/>
              <a:t>A working group was established consisting of professionals representing the CDBA National Office, the Ontario Chapter of CDBA, Lions McInnes House and Deafblind Ontario Services. </a:t>
            </a:r>
          </a:p>
          <a:p>
            <a:r>
              <a:rPr lang="en-CA" sz="1700" dirty="0"/>
              <a:t> </a:t>
            </a:r>
          </a:p>
          <a:p>
            <a:r>
              <a:rPr lang="en-CA" sz="1700" dirty="0"/>
              <a:t>The Working group provided advice regarding: the development of a new questionnaire; how and where to seek potential participants for the study; the types of introductory letters to be sent to organizations known to provide services to potential participants; considerations for statistical design and project time table. </a:t>
            </a:r>
          </a:p>
          <a:p>
            <a:r>
              <a:rPr lang="en-CA" sz="1700" dirty="0"/>
              <a:t> </a:t>
            </a:r>
          </a:p>
          <a:p>
            <a:r>
              <a:rPr lang="en-CA" sz="1700" dirty="0"/>
              <a:t>The questionnaire was designed to gather data on individuals from numerous perspectives: demography, CRS diagnostic information, extent and age of onset of manifestations affecting </a:t>
            </a:r>
            <a:r>
              <a:rPr lang="en-CA" sz="1700" dirty="0" smtClean="0"/>
              <a:t>individual’s biological </a:t>
            </a:r>
            <a:r>
              <a:rPr lang="en-CA" sz="1700" dirty="0"/>
              <a:t>systems, individual’s </a:t>
            </a:r>
            <a:r>
              <a:rPr lang="en-CA" sz="1700" dirty="0" smtClean="0"/>
              <a:t>communication </a:t>
            </a:r>
            <a:r>
              <a:rPr lang="en-CA" sz="1700" dirty="0"/>
              <a:t>methods, </a:t>
            </a:r>
            <a:r>
              <a:rPr lang="en-CA" sz="1700" dirty="0" smtClean="0"/>
              <a:t>their educational </a:t>
            </a:r>
            <a:r>
              <a:rPr lang="en-CA" sz="1700" dirty="0"/>
              <a:t>and employment history, places of residence and use of various medications. A special focus was placed on learning more about individuals’ psychosocial history. </a:t>
            </a:r>
          </a:p>
          <a:p>
            <a:r>
              <a:rPr lang="en-CA" sz="1700" dirty="0"/>
              <a:t> </a:t>
            </a:r>
          </a:p>
          <a:p>
            <a:r>
              <a:rPr lang="en-CA" sz="1700" dirty="0"/>
              <a:t>To facilitate the compilation of the data, a data base program using MS Access was created to allow for the detailed information to be compiled.</a:t>
            </a:r>
          </a:p>
          <a:p>
            <a:endParaRPr lang="en-CA" dirty="0"/>
          </a:p>
        </p:txBody>
      </p:sp>
    </p:spTree>
    <p:extLst>
      <p:ext uri="{BB962C8B-B14F-4D97-AF65-F5344CB8AC3E}">
        <p14:creationId xmlns:p14="http://schemas.microsoft.com/office/powerpoint/2010/main" val="2869080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251520" y="188640"/>
            <a:ext cx="8136904" cy="5647700"/>
          </a:xfrm>
          <a:prstGeom prst="rect">
            <a:avLst/>
          </a:prstGeom>
          <a:noFill/>
        </p:spPr>
        <p:txBody>
          <a:bodyPr wrap="square" rtlCol="0">
            <a:spAutoFit/>
          </a:bodyPr>
          <a:lstStyle/>
          <a:p>
            <a:r>
              <a:rPr lang="en-CA" b="1" dirty="0">
                <a:latin typeface="Copperplate Gothic Bold" panose="020E0705020206020404" pitchFamily="34" charset="0"/>
              </a:rPr>
              <a:t>Implications from this follow-up study</a:t>
            </a:r>
            <a:endParaRPr lang="en-CA" dirty="0">
              <a:latin typeface="Copperplate Gothic Bold" panose="020E0705020206020404" pitchFamily="34" charset="0"/>
            </a:endParaRPr>
          </a:p>
          <a:p>
            <a:r>
              <a:rPr lang="en-CA" dirty="0"/>
              <a:t> </a:t>
            </a:r>
          </a:p>
          <a:p>
            <a:r>
              <a:rPr lang="en-US" sz="1300" dirty="0"/>
              <a:t>The findings reported in this follow-up study not only validate the results from the previous study but demonstrate higher rates of incidence of later manifestations for many of the medical conditions examined. </a:t>
            </a:r>
            <a:endParaRPr lang="en-CA" sz="1300" dirty="0"/>
          </a:p>
          <a:p>
            <a:r>
              <a:rPr lang="en-CA" sz="1300" dirty="0"/>
              <a:t> </a:t>
            </a:r>
          </a:p>
          <a:p>
            <a:pPr marL="285750" lvl="0" indent="-285750">
              <a:buFont typeface="Wingdings" panose="05000000000000000000" pitchFamily="2" charset="2"/>
              <a:buChar char="Ø"/>
            </a:pPr>
            <a:r>
              <a:rPr lang="en-US" sz="1300" dirty="0"/>
              <a:t>Examples: the incidence of glaucoma (54.2% in 2014 versus 32.3% reported in 1999); the incidence of hypertension (18% in 2014 versus 7.2% in 1999); the incidence of spinal conditions (35.3% in 2014 vs 26% in 1999), and the incidence of endocrine dysfunction (</a:t>
            </a:r>
            <a:r>
              <a:rPr lang="en-CA" sz="1300" dirty="0"/>
              <a:t>42.3% in </a:t>
            </a:r>
            <a:r>
              <a:rPr lang="en-US" sz="1300" dirty="0"/>
              <a:t>2014 </a:t>
            </a:r>
            <a:r>
              <a:rPr lang="en-CA" sz="1300" dirty="0"/>
              <a:t>vs 21.2% in 1999).</a:t>
            </a:r>
          </a:p>
          <a:p>
            <a:endParaRPr lang="en-CA" sz="1300" dirty="0"/>
          </a:p>
          <a:p>
            <a:pPr marL="285750" lvl="0" indent="-285750">
              <a:buFont typeface="Wingdings" panose="05000000000000000000" pitchFamily="2" charset="2"/>
              <a:buChar char="Ø"/>
            </a:pPr>
            <a:r>
              <a:rPr lang="en-US" sz="1300" dirty="0"/>
              <a:t>With respect to the neurological data, over twice as many individuals showed indications of degeneration of cognitive skills between 1999 and 2015. The report results did not indicate appreciable deterioration in motor skills. </a:t>
            </a:r>
            <a:endParaRPr lang="en-CA" sz="1300" dirty="0"/>
          </a:p>
          <a:p>
            <a:pPr lvl="0"/>
            <a:r>
              <a:rPr lang="en-US" sz="1300" dirty="0"/>
              <a:t> </a:t>
            </a:r>
            <a:endParaRPr lang="en-CA" sz="1300" dirty="0"/>
          </a:p>
          <a:p>
            <a:pPr marL="285750" lvl="0" indent="-285750">
              <a:buFont typeface="Wingdings" panose="05000000000000000000" pitchFamily="2" charset="2"/>
              <a:buChar char="Ø"/>
            </a:pPr>
            <a:r>
              <a:rPr lang="en-US" sz="1300" dirty="0"/>
              <a:t>Difficulties with behavioural control were similar between the two surveys, confirming the link of these behaviours </a:t>
            </a:r>
            <a:r>
              <a:rPr lang="en-CA" sz="1300" dirty="0"/>
              <a:t>to those emotional disorders observed in individuals who are deafblind. This observation would suggest that, like the similar incidence of seizures (27.5% in 2014 survey versus 30% in 1999), these issues are established congenital issues and appear as late onset manifestations.</a:t>
            </a:r>
          </a:p>
          <a:p>
            <a:r>
              <a:rPr lang="en-CA" sz="1300" dirty="0"/>
              <a:t> </a:t>
            </a:r>
          </a:p>
          <a:p>
            <a:pPr marL="285750" lvl="0" indent="-285750">
              <a:buFont typeface="Wingdings" panose="05000000000000000000" pitchFamily="2" charset="2"/>
              <a:buChar char="Ø"/>
            </a:pPr>
            <a:r>
              <a:rPr lang="en-CA" sz="1300" dirty="0"/>
              <a:t>The indicators of depression were similar in incidence between the two surveys, confirming a close connection of these aggressive-disruptive behaviours to mood control and emotional depression, being congenitally determined but not manifested until later.</a:t>
            </a:r>
          </a:p>
          <a:p>
            <a:r>
              <a:rPr lang="en-CA" sz="1300" dirty="0"/>
              <a:t> </a:t>
            </a:r>
          </a:p>
          <a:p>
            <a:pPr marL="285750" lvl="0" indent="-285750">
              <a:buFont typeface="Wingdings" panose="05000000000000000000" pitchFamily="2" charset="2"/>
              <a:buChar char="Ø"/>
            </a:pPr>
            <a:r>
              <a:rPr lang="en-US" sz="1300" dirty="0"/>
              <a:t>An additional implication to report from this follow up study was reported mortalities rate among the current participants. As noted earlier, 3 of the 53 participants had deceased; all three at relatively young ages: 36, 40 and 48. Six of the original 100 individuals involved in the 1999 study were reported having deceased. None would have been older than 60, according to their birth ages. It would not be surprising to learn that more from that original 1999 population are not with us</a:t>
            </a:r>
            <a:r>
              <a:rPr lang="en-US" sz="1300" dirty="0" smtClean="0"/>
              <a:t>!</a:t>
            </a:r>
            <a:endParaRPr lang="en-CA" sz="1300" dirty="0"/>
          </a:p>
        </p:txBody>
      </p:sp>
    </p:spTree>
    <p:extLst>
      <p:ext uri="{BB962C8B-B14F-4D97-AF65-F5344CB8AC3E}">
        <p14:creationId xmlns:p14="http://schemas.microsoft.com/office/powerpoint/2010/main" val="21809848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251520" y="188640"/>
            <a:ext cx="8136904" cy="5816977"/>
          </a:xfrm>
          <a:prstGeom prst="rect">
            <a:avLst/>
          </a:prstGeom>
          <a:noFill/>
        </p:spPr>
        <p:txBody>
          <a:bodyPr wrap="square" rtlCol="0">
            <a:spAutoFit/>
          </a:bodyPr>
          <a:lstStyle/>
          <a:p>
            <a:r>
              <a:rPr lang="en-CA" b="1" dirty="0">
                <a:latin typeface="Copperplate Gothic Bold" panose="020E0705020206020404" pitchFamily="34" charset="0"/>
              </a:rPr>
              <a:t>Additional c</a:t>
            </a:r>
            <a:r>
              <a:rPr lang="en-CA" b="1" dirty="0" smtClean="0">
                <a:latin typeface="Copperplate Gothic Bold" panose="020E0705020206020404" pitchFamily="34" charset="0"/>
              </a:rPr>
              <a:t>omments </a:t>
            </a:r>
            <a:r>
              <a:rPr lang="en-CA" b="1" dirty="0">
                <a:latin typeface="Copperplate Gothic Bold" panose="020E0705020206020404" pitchFamily="34" charset="0"/>
              </a:rPr>
              <a:t>about the results</a:t>
            </a:r>
            <a:endParaRPr lang="en-CA" dirty="0">
              <a:latin typeface="Copperplate Gothic Bold" panose="020E0705020206020404" pitchFamily="34" charset="0"/>
            </a:endParaRPr>
          </a:p>
          <a:p>
            <a:r>
              <a:rPr lang="en-CA" dirty="0"/>
              <a:t> </a:t>
            </a:r>
          </a:p>
          <a:p>
            <a:pPr marL="285750" lvl="0" indent="-285750">
              <a:buFont typeface="Wingdings" panose="05000000000000000000" pitchFamily="2" charset="2"/>
              <a:buChar char="Ø"/>
            </a:pPr>
            <a:r>
              <a:rPr lang="en-US" sz="1400" dirty="0"/>
              <a:t>The 2014 sample size (53) is only half of the 1999 project (100) sample size. Of the 53 individuals, 28 or 52.8% were part of the 1999 Rubella study. </a:t>
            </a:r>
            <a:endParaRPr lang="en-CA" sz="1400" dirty="0"/>
          </a:p>
          <a:p>
            <a:endParaRPr lang="en-CA" sz="1400" dirty="0"/>
          </a:p>
          <a:p>
            <a:pPr marL="285750" lvl="0" indent="-285750">
              <a:buFont typeface="Wingdings" panose="05000000000000000000" pitchFamily="2" charset="2"/>
              <a:buChar char="Ø"/>
            </a:pPr>
            <a:r>
              <a:rPr lang="en-US" sz="1400" dirty="0"/>
              <a:t>While the current sample size is lower, it still does provide information from a core group of individuals we have studied before. Many of these individuals were supported early in their lives through specialized educational programs; and many live today in supported independent living facilities or receive Intervenor services in their family homes.</a:t>
            </a:r>
            <a:endParaRPr lang="en-CA" sz="1400" dirty="0"/>
          </a:p>
          <a:p>
            <a:endParaRPr lang="en-CA" sz="1400" dirty="0"/>
          </a:p>
          <a:p>
            <a:pPr marL="285750" lvl="0" indent="-285750">
              <a:buFont typeface="Wingdings" panose="05000000000000000000" pitchFamily="2" charset="2"/>
              <a:buChar char="Ø"/>
            </a:pPr>
            <a:r>
              <a:rPr lang="en-US" sz="1400" dirty="0"/>
              <a:t>Admittedly an impersonal mail out questionnaire is not a perfect method to guarantee detailed and precise answers about particular health and personal issues. In some cases, professionals (who provided most of the information) did not always have the complete detailed historical information about the participant. Many sections of the questionnaire were not completed or information stated as unknown, which accounts for sample sizes being less than 53 for many of the questions. </a:t>
            </a:r>
            <a:endParaRPr lang="en-CA" sz="1400" dirty="0"/>
          </a:p>
          <a:p>
            <a:endParaRPr lang="en-CA" sz="1400" dirty="0"/>
          </a:p>
          <a:p>
            <a:pPr marL="285750" lvl="0" indent="-285750">
              <a:buFont typeface="Wingdings" panose="05000000000000000000" pitchFamily="2" charset="2"/>
              <a:buChar char="Ø"/>
            </a:pPr>
            <a:r>
              <a:rPr lang="en-US" sz="1400" dirty="0"/>
              <a:t>Another weakness with the study was the lack of emphasis on the functional status of vision, hearing, motor activities, communication, etc.  </a:t>
            </a:r>
            <a:endParaRPr lang="en-CA" sz="1400" dirty="0"/>
          </a:p>
          <a:p>
            <a:endParaRPr lang="en-CA" sz="1400" dirty="0"/>
          </a:p>
          <a:p>
            <a:pPr marL="285750" lvl="0" indent="-285750">
              <a:buFont typeface="Wingdings" panose="05000000000000000000" pitchFamily="2" charset="2"/>
              <a:buChar char="Ø"/>
            </a:pPr>
            <a:r>
              <a:rPr lang="en-US" sz="1400" dirty="0"/>
              <a:t>Despite this, it is significant how the currently reported results validates the extent of the level of disability reported in the 1999 survey, despite the lower sample size and the inclusion of many new individuals. The incidences of various manifestations are similar in some cases and show greater levels for others. This is consistent with the fact that some of the conditions are early onset manifestations (and should be somewhat similar) while others fit the delayed stage of manifestations. Since many of the individuals are fifteen years older now, one should expect a higher incidence of these delayed conditions than in 1999. </a:t>
            </a:r>
            <a:endParaRPr lang="en-CA" sz="1400" dirty="0">
              <a:effectLst/>
            </a:endParaRPr>
          </a:p>
        </p:txBody>
      </p:sp>
    </p:spTree>
    <p:extLst>
      <p:ext uri="{BB962C8B-B14F-4D97-AF65-F5344CB8AC3E}">
        <p14:creationId xmlns:p14="http://schemas.microsoft.com/office/powerpoint/2010/main" val="40584015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251520" y="188640"/>
            <a:ext cx="8136904" cy="5909310"/>
          </a:xfrm>
          <a:prstGeom prst="rect">
            <a:avLst/>
          </a:prstGeom>
          <a:noFill/>
        </p:spPr>
        <p:txBody>
          <a:bodyPr wrap="square" rtlCol="0">
            <a:spAutoFit/>
          </a:bodyPr>
          <a:lstStyle/>
          <a:p>
            <a:r>
              <a:rPr lang="en-US" b="1" dirty="0">
                <a:latin typeface="Copperplate Gothic Bold" panose="020E0705020206020404" pitchFamily="34" charset="0"/>
              </a:rPr>
              <a:t>Acknowledgements</a:t>
            </a:r>
            <a:endParaRPr lang="en-CA" dirty="0">
              <a:latin typeface="Copperplate Gothic Bold" panose="020E0705020206020404" pitchFamily="34" charset="0"/>
            </a:endParaRPr>
          </a:p>
          <a:p>
            <a:r>
              <a:rPr lang="en-US" dirty="0"/>
              <a:t> </a:t>
            </a:r>
            <a:endParaRPr lang="en-CA" dirty="0"/>
          </a:p>
          <a:p>
            <a:pPr marL="285750" lvl="0" indent="-285750">
              <a:buFont typeface="Wingdings" panose="05000000000000000000" pitchFamily="2" charset="2"/>
              <a:buChar char="Ø"/>
            </a:pPr>
            <a:r>
              <a:rPr lang="en-US" dirty="0"/>
              <a:t>First I wish to acknowledge Carolyn Monaco, President of CDBA, who supported the application for funding for the project, provided continued inspiration and advice. </a:t>
            </a:r>
            <a:endParaRPr lang="en-CA" dirty="0"/>
          </a:p>
          <a:p>
            <a:endParaRPr lang="en-CA" dirty="0"/>
          </a:p>
          <a:p>
            <a:pPr marL="285750" lvl="0" indent="-285750">
              <a:buFont typeface="Wingdings" panose="05000000000000000000" pitchFamily="2" charset="2"/>
              <a:buChar char="Ø"/>
            </a:pPr>
            <a:r>
              <a:rPr lang="en-US" dirty="0"/>
              <a:t>Thanks to the members of the working committee, Carolyn Monaco (President, CDBA National), Cathy Proll (Executive Director, CDBA-Ontario Chapter), Joan Brintnell (Past Executive Director, Lions McInnes House) and Karen Keyes (Deafblind Ontario Services) for all their assistance.  </a:t>
            </a:r>
            <a:endParaRPr lang="en-CA" dirty="0"/>
          </a:p>
          <a:p>
            <a:endParaRPr lang="en-CA" dirty="0"/>
          </a:p>
          <a:p>
            <a:pPr marL="285750" lvl="0" indent="-285750">
              <a:buFont typeface="Wingdings" panose="05000000000000000000" pitchFamily="2" charset="2"/>
              <a:buChar char="Ø"/>
            </a:pPr>
            <a:r>
              <a:rPr lang="en-US" dirty="0"/>
              <a:t>Thanks to the following organizations which supported the study by identifying candidate participants, seeking family member consent, and participating closely in the study by assigning individuals to work on the questionnaires: Lions McInnes House, CDBA-Ontario Chapter, CDBA-Saskatchewan Chapter, Rotary Cheshire Homes. </a:t>
            </a:r>
            <a:endParaRPr lang="en-CA" dirty="0" smtClean="0"/>
          </a:p>
          <a:p>
            <a:pPr lvl="0"/>
            <a:r>
              <a:rPr lang="en-US" dirty="0"/>
              <a:t> </a:t>
            </a:r>
            <a:endParaRPr lang="en-CA" dirty="0"/>
          </a:p>
          <a:p>
            <a:pPr marL="285750" lvl="0" indent="-285750">
              <a:buFont typeface="Wingdings" panose="05000000000000000000" pitchFamily="2" charset="2"/>
              <a:buChar char="Ø"/>
            </a:pPr>
            <a:r>
              <a:rPr lang="en-US" dirty="0"/>
              <a:t>Thanks to Suzanne McConnell Regional Residential Services Society of Nova Scotia staff member (and member of CDBA National Board of Directors) for your assistance by advising various family members in Nova Scotia about the project and distributing questionnaires accordingly</a:t>
            </a:r>
            <a:r>
              <a:rPr lang="en-US" dirty="0" smtClean="0"/>
              <a:t>.</a:t>
            </a:r>
            <a:endParaRPr lang="en-CA" dirty="0"/>
          </a:p>
        </p:txBody>
      </p:sp>
    </p:spTree>
    <p:extLst>
      <p:ext uri="{BB962C8B-B14F-4D97-AF65-F5344CB8AC3E}">
        <p14:creationId xmlns:p14="http://schemas.microsoft.com/office/powerpoint/2010/main" val="1921620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251520" y="188640"/>
            <a:ext cx="8136904" cy="4247317"/>
          </a:xfrm>
          <a:prstGeom prst="rect">
            <a:avLst/>
          </a:prstGeom>
          <a:noFill/>
          <a:ln>
            <a:noFill/>
          </a:ln>
        </p:spPr>
        <p:txBody>
          <a:bodyPr wrap="square" rtlCol="0">
            <a:spAutoFit/>
          </a:bodyPr>
          <a:lstStyle/>
          <a:p>
            <a:r>
              <a:rPr lang="en-US" b="1" dirty="0">
                <a:latin typeface="Copperplate Gothic Bold" panose="020E0705020206020404" pitchFamily="34" charset="0"/>
              </a:rPr>
              <a:t>Acknowledgements</a:t>
            </a:r>
            <a:endParaRPr lang="en-CA" dirty="0">
              <a:latin typeface="Copperplate Gothic Bold" panose="020E0705020206020404" pitchFamily="34" charset="0"/>
            </a:endParaRPr>
          </a:p>
          <a:p>
            <a:r>
              <a:rPr lang="en-US" dirty="0"/>
              <a:t>  </a:t>
            </a:r>
            <a:endParaRPr lang="en-CA" dirty="0"/>
          </a:p>
          <a:p>
            <a:pPr marL="285750" lvl="0" indent="-285750">
              <a:buFont typeface="Wingdings" panose="05000000000000000000" pitchFamily="2" charset="2"/>
              <a:buChar char="Ø"/>
            </a:pPr>
            <a:r>
              <a:rPr lang="en-US" dirty="0"/>
              <a:t>To all those on the CDBA National Board of Directors, I offer my sincere appreciation for the opportunity to undertake this project once again and your patience with me to complete this important work. </a:t>
            </a:r>
            <a:endParaRPr lang="en-CA" dirty="0"/>
          </a:p>
          <a:p>
            <a:r>
              <a:rPr lang="en-US" dirty="0"/>
              <a:t> </a:t>
            </a:r>
            <a:endParaRPr lang="en-CA" dirty="0"/>
          </a:p>
          <a:p>
            <a:pPr marL="285750" lvl="0" indent="-285750">
              <a:buFont typeface="Wingdings" panose="05000000000000000000" pitchFamily="2" charset="2"/>
              <a:buChar char="Ø"/>
            </a:pPr>
            <a:r>
              <a:rPr lang="en-US" dirty="0"/>
              <a:t>I also wish to acknowledge Paul Nobes who prepared the data management program (through Microsoft Access) that allowed me to input the complicated data from the questionnaires.</a:t>
            </a:r>
            <a:endParaRPr lang="en-CA" dirty="0"/>
          </a:p>
          <a:p>
            <a:r>
              <a:rPr lang="en-US" dirty="0"/>
              <a:t> </a:t>
            </a:r>
            <a:endParaRPr lang="en-CA" dirty="0"/>
          </a:p>
          <a:p>
            <a:pPr marL="285750" lvl="0" indent="-285750">
              <a:buFont typeface="Wingdings" panose="05000000000000000000" pitchFamily="2" charset="2"/>
              <a:buChar char="Ø"/>
            </a:pPr>
            <a:r>
              <a:rPr lang="en-US" dirty="0"/>
              <a:t>Thank you Social Development Canada for your generous financial contribution to make this follow up project possible.</a:t>
            </a:r>
            <a:endParaRPr lang="en-CA" dirty="0"/>
          </a:p>
          <a:p>
            <a:endParaRPr lang="en-CA" dirty="0"/>
          </a:p>
          <a:p>
            <a:pPr marL="285750" lvl="0" indent="-285750">
              <a:buFont typeface="Wingdings" panose="05000000000000000000" pitchFamily="2" charset="2"/>
              <a:buChar char="Ø"/>
            </a:pPr>
            <a:r>
              <a:rPr lang="en-US" dirty="0"/>
              <a:t>Thanks also to Tom McFadden for paying the bills and organizing the financial reports to the Board about this project.</a:t>
            </a:r>
            <a:endParaRPr lang="en-CA" dirty="0"/>
          </a:p>
        </p:txBody>
      </p:sp>
    </p:spTree>
    <p:extLst>
      <p:ext uri="{BB962C8B-B14F-4D97-AF65-F5344CB8AC3E}">
        <p14:creationId xmlns:p14="http://schemas.microsoft.com/office/powerpoint/2010/main" val="35850472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0699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30" name="TextBox 29"/>
          <p:cNvSpPr txBox="1"/>
          <p:nvPr/>
        </p:nvSpPr>
        <p:spPr>
          <a:xfrm>
            <a:off x="179512" y="116632"/>
            <a:ext cx="8352928" cy="5632311"/>
          </a:xfrm>
          <a:prstGeom prst="rect">
            <a:avLst/>
          </a:prstGeom>
          <a:noFill/>
        </p:spPr>
        <p:txBody>
          <a:bodyPr wrap="square" rtlCol="0">
            <a:spAutoFit/>
          </a:bodyPr>
          <a:lstStyle/>
          <a:p>
            <a:r>
              <a:rPr lang="en-CA" b="1" dirty="0">
                <a:latin typeface="Copperplate Gothic Bold" panose="020E0705020206020404" pitchFamily="34" charset="0"/>
              </a:rPr>
              <a:t>Finding Participants</a:t>
            </a:r>
            <a:endParaRPr lang="en-CA" dirty="0">
              <a:latin typeface="Copperplate Gothic Bold" panose="020E0705020206020404" pitchFamily="34" charset="0"/>
            </a:endParaRPr>
          </a:p>
          <a:p>
            <a:r>
              <a:rPr lang="en-CA" dirty="0"/>
              <a:t> </a:t>
            </a:r>
          </a:p>
          <a:p>
            <a:r>
              <a:rPr lang="en-CA" sz="1700" dirty="0"/>
              <a:t>The project leader had two potential sources from which to seek participating individuals. This included: (a) 100 individuals with CRS who participated in the 1999 study and, (b) an additional 49 individuals who reported in the 2001 Volunteer Registry of Deafblind Persons in Canada that their deafblindness was due to congenital rubella syndrome.</a:t>
            </a:r>
          </a:p>
          <a:p>
            <a:r>
              <a:rPr lang="en-CA" sz="1700" dirty="0"/>
              <a:t> </a:t>
            </a:r>
          </a:p>
          <a:p>
            <a:r>
              <a:rPr lang="en-CA" sz="1700" dirty="0"/>
              <a:t>The challenge was to locate as many of these individuals as possible to seek their willingness to participate in this new project.</a:t>
            </a:r>
          </a:p>
          <a:p>
            <a:r>
              <a:rPr lang="en-CA" sz="1700" dirty="0"/>
              <a:t> </a:t>
            </a:r>
          </a:p>
          <a:p>
            <a:r>
              <a:rPr lang="en-CA" sz="1700" dirty="0"/>
              <a:t>Letters were written to all the organizations throughout Canada known to serve individuals with CRS to seek their cooperation to contact individuals and their family members to seek participation. These included the following: BC Chapter CDBA; BC Deafblind Services Society; SK Chapter CDBA; SPIKE INC (Manitoba); ON Chapter CDBA; Lions McInnes House; Rotary Cheshire Homes; W</a:t>
            </a:r>
            <a:r>
              <a:rPr lang="en-CA" sz="1700" dirty="0" smtClean="0"/>
              <a:t>. Ross </a:t>
            </a:r>
            <a:r>
              <a:rPr lang="en-CA" sz="1700" dirty="0"/>
              <a:t>Macdonald School; Deafblind Ontario Services; NB Chapter CDBA; Institut Raymond-Dewar (Quebec) and Regional Residential Services Society of Nova Scotia</a:t>
            </a:r>
            <a:r>
              <a:rPr lang="en-CA" sz="1700" dirty="0" smtClean="0"/>
              <a:t>.</a:t>
            </a:r>
            <a:endParaRPr lang="en-CA" sz="1700" dirty="0"/>
          </a:p>
          <a:p>
            <a:r>
              <a:rPr lang="en-CA" sz="1700" dirty="0"/>
              <a:t> </a:t>
            </a:r>
          </a:p>
          <a:p>
            <a:r>
              <a:rPr lang="en-CA" sz="1700" dirty="0"/>
              <a:t>Letters were also written to: a) 32 individuals or their family members who participated in the past and who (it was determined) were not served by the ‘known organizations’ and (b) 25 individuals who reported having CRS but did not participate in the previous CRS study.</a:t>
            </a:r>
          </a:p>
          <a:p>
            <a:endParaRPr lang="en-CA" dirty="0"/>
          </a:p>
        </p:txBody>
      </p:sp>
    </p:spTree>
    <p:extLst>
      <p:ext uri="{BB962C8B-B14F-4D97-AF65-F5344CB8AC3E}">
        <p14:creationId xmlns:p14="http://schemas.microsoft.com/office/powerpoint/2010/main" val="2081990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body" sz="quarter" idx="13"/>
          </p:nvPr>
        </p:nvSpPr>
        <p:spPr>
          <a:xfrm>
            <a:off x="4427984" y="1028447"/>
            <a:ext cx="3965575" cy="228600"/>
          </a:xfrm>
        </p:spPr>
        <p:txBody>
          <a:bodyPr>
            <a:normAutofit fontScale="92500" lnSpcReduction="10000"/>
          </a:bodyPr>
          <a:lstStyle>
            <a:extLst/>
          </a:lstStyle>
          <a:p>
            <a:pPr marL="0" indent="0" fontAlgn="auto">
              <a:spcAft>
                <a:spcPts val="0"/>
              </a:spcAft>
              <a:defRPr/>
            </a:pPr>
            <a:r>
              <a:rPr lang="en-CA" dirty="0"/>
              <a:t>Distribution of volunteer participants by source and Province</a:t>
            </a:r>
          </a:p>
          <a:p>
            <a:pPr marL="0" indent="0" eaLnBrk="1" fontAlgn="auto" hangingPunct="1">
              <a:spcAft>
                <a:spcPts val="0"/>
              </a:spcAft>
              <a:defRPr/>
            </a:pPr>
            <a:endParaRPr lang="en-US" dirty="0"/>
          </a:p>
        </p:txBody>
      </p:sp>
      <p:sp>
        <p:nvSpPr>
          <p:cNvPr id="10" name="TextBox 9"/>
          <p:cNvSpPr txBox="1"/>
          <p:nvPr/>
        </p:nvSpPr>
        <p:spPr>
          <a:xfrm>
            <a:off x="323528" y="188640"/>
            <a:ext cx="3888432" cy="954107"/>
          </a:xfrm>
          <a:prstGeom prst="rect">
            <a:avLst/>
          </a:prstGeom>
          <a:noFill/>
        </p:spPr>
        <p:txBody>
          <a:bodyPr wrap="square" rtlCol="0">
            <a:spAutoFit/>
          </a:bodyPr>
          <a:lstStyle/>
          <a:p>
            <a:r>
              <a:rPr lang="en-CA" b="1" dirty="0">
                <a:latin typeface="Copperplate Gothic Bold" panose="020E0705020206020404" pitchFamily="34" charset="0"/>
              </a:rPr>
              <a:t>Survey Results</a:t>
            </a:r>
            <a:endParaRPr lang="en-CA" dirty="0">
              <a:latin typeface="Copperplate Gothic Bold" panose="020E0705020206020404" pitchFamily="34" charset="0"/>
            </a:endParaRPr>
          </a:p>
          <a:p>
            <a:r>
              <a:rPr lang="en-CA" b="1" dirty="0">
                <a:latin typeface="Copperplate Gothic Bold" panose="020E0705020206020404" pitchFamily="34" charset="0"/>
              </a:rPr>
              <a:t>Section A: Demographics</a:t>
            </a:r>
            <a:endParaRPr lang="en-CA" dirty="0">
              <a:latin typeface="Copperplate Gothic Bold" panose="020E0705020206020404" pitchFamily="34" charset="0"/>
            </a:endParaRPr>
          </a:p>
          <a:p>
            <a:endParaRPr lang="en-CA" dirty="0"/>
          </a:p>
        </p:txBody>
      </p:sp>
      <p:sp>
        <p:nvSpPr>
          <p:cNvPr id="12" name="Text Placeholder 11"/>
          <p:cNvSpPr>
            <a:spLocks noGrp="1"/>
          </p:cNvSpPr>
          <p:nvPr>
            <p:ph type="body" sz="quarter" idx="17"/>
          </p:nvPr>
        </p:nvSpPr>
        <p:spPr>
          <a:xfrm>
            <a:off x="323528" y="1028447"/>
            <a:ext cx="3962400" cy="228600"/>
          </a:xfrm>
        </p:spPr>
        <p:txBody>
          <a:bodyPr/>
          <a:lstStyle/>
          <a:p>
            <a:r>
              <a:rPr lang="en-CA" dirty="0" smtClean="0"/>
              <a:t>Sample Size</a:t>
            </a:r>
          </a:p>
          <a:p>
            <a:endParaRPr lang="en-CA" dirty="0"/>
          </a:p>
        </p:txBody>
      </p:sp>
      <p:sp>
        <p:nvSpPr>
          <p:cNvPr id="13" name="TextBox 12"/>
          <p:cNvSpPr txBox="1"/>
          <p:nvPr/>
        </p:nvSpPr>
        <p:spPr>
          <a:xfrm>
            <a:off x="323528" y="1412776"/>
            <a:ext cx="3888432" cy="3970318"/>
          </a:xfrm>
          <a:prstGeom prst="rect">
            <a:avLst/>
          </a:prstGeom>
          <a:noFill/>
        </p:spPr>
        <p:txBody>
          <a:bodyPr wrap="square" rtlCol="0">
            <a:spAutoFit/>
          </a:bodyPr>
          <a:lstStyle/>
          <a:p>
            <a:pPr marL="285750" lvl="0" indent="-285750">
              <a:buFont typeface="Wingdings" panose="05000000000000000000" pitchFamily="2" charset="2"/>
              <a:buChar char="Ø"/>
            </a:pPr>
            <a:r>
              <a:rPr lang="en-CA" dirty="0"/>
              <a:t>The results of the various contact and correspondence, 53 questionnaires were submitted to the project </a:t>
            </a:r>
            <a:r>
              <a:rPr lang="en-CA" dirty="0" smtClean="0"/>
              <a:t>leader</a:t>
            </a:r>
          </a:p>
          <a:p>
            <a:pPr lvl="0"/>
            <a:endParaRPr lang="en-CA" dirty="0" smtClean="0"/>
          </a:p>
          <a:p>
            <a:pPr marL="285750" lvl="0" indent="-285750">
              <a:buFont typeface="Wingdings" panose="05000000000000000000" pitchFamily="2" charset="2"/>
              <a:buChar char="Ø"/>
            </a:pPr>
            <a:r>
              <a:rPr lang="en-CA" dirty="0" smtClean="0"/>
              <a:t>39 </a:t>
            </a:r>
            <a:r>
              <a:rPr lang="en-CA" dirty="0"/>
              <a:t>questionnaires came from the organizational contacts; 14 came from direct mail </a:t>
            </a:r>
            <a:r>
              <a:rPr lang="en-CA" dirty="0" smtClean="0"/>
              <a:t>contact</a:t>
            </a:r>
          </a:p>
          <a:p>
            <a:pPr lvl="0"/>
            <a:endParaRPr lang="en-CA" dirty="0" smtClean="0"/>
          </a:p>
          <a:p>
            <a:pPr marL="285750" lvl="0" indent="-285750">
              <a:buFont typeface="Wingdings" panose="05000000000000000000" pitchFamily="2" charset="2"/>
              <a:buChar char="Ø"/>
            </a:pPr>
            <a:r>
              <a:rPr lang="en-CA" dirty="0" smtClean="0"/>
              <a:t>Of </a:t>
            </a:r>
            <a:r>
              <a:rPr lang="en-CA" dirty="0"/>
              <a:t>the mail contact, six were from the original 1999 rubella survey, while seven were from the Registry </a:t>
            </a:r>
            <a:r>
              <a:rPr lang="en-CA" dirty="0" smtClean="0"/>
              <a:t>project.</a:t>
            </a:r>
            <a:endParaRPr lang="en-CA" dirty="0"/>
          </a:p>
          <a:p>
            <a:endParaRPr lang="en-CA" dirty="0"/>
          </a:p>
        </p:txBody>
      </p:sp>
      <p:graphicFrame>
        <p:nvGraphicFramePr>
          <p:cNvPr id="15" name="Content Placeholder 14"/>
          <p:cNvGraphicFramePr>
            <a:graphicFrameLocks noGrp="1"/>
          </p:cNvGraphicFramePr>
          <p:nvPr>
            <p:ph sz="quarter" idx="15"/>
            <p:extLst>
              <p:ext uri="{D42A27DB-BD31-4B8C-83A1-F6EECF244321}">
                <p14:modId xmlns:p14="http://schemas.microsoft.com/office/powerpoint/2010/main" val="3132199102"/>
              </p:ext>
            </p:extLst>
          </p:nvPr>
        </p:nvGraphicFramePr>
        <p:xfrm>
          <a:off x="4416425" y="1412777"/>
          <a:ext cx="3962399" cy="4464496"/>
        </p:xfrm>
        <a:graphic>
          <a:graphicData uri="http://schemas.openxmlformats.org/drawingml/2006/table">
            <a:tbl>
              <a:tblPr firstRow="1" firstCol="1" bandRow="1">
                <a:tableStyleId>{3B4B98B0-60AC-42C2-AFA5-B58CD77FA1E5}</a:tableStyleId>
              </a:tblPr>
              <a:tblGrid>
                <a:gridCol w="1382566"/>
                <a:gridCol w="1876142"/>
                <a:gridCol w="703691"/>
              </a:tblGrid>
              <a:tr h="236683">
                <a:tc>
                  <a:txBody>
                    <a:bodyPr/>
                    <a:lstStyle/>
                    <a:p>
                      <a:pPr>
                        <a:lnSpc>
                          <a:spcPct val="115000"/>
                        </a:lnSpc>
                      </a:pPr>
                      <a:r>
                        <a:rPr lang="en-CA" sz="1000">
                          <a:effectLst/>
                        </a:rPr>
                        <a:t>Ontario (35)</a:t>
                      </a:r>
                      <a:endParaRPr lang="en-CA" sz="1000">
                        <a:effectLst/>
                        <a:latin typeface="Calibri"/>
                      </a:endParaRPr>
                    </a:p>
                  </a:txBody>
                  <a:tcPr marL="59560" marR="59560" marT="0" marB="0"/>
                </a:tc>
                <a:tc>
                  <a:txBody>
                    <a:bodyPr/>
                    <a:lstStyle/>
                    <a:p>
                      <a:pPr>
                        <a:lnSpc>
                          <a:spcPct val="115000"/>
                        </a:lnSpc>
                      </a:pPr>
                      <a:r>
                        <a:rPr lang="en-CA" sz="1000">
                          <a:effectLst/>
                        </a:rPr>
                        <a:t>CDBA ON Chapter</a:t>
                      </a:r>
                      <a:endParaRPr lang="en-CA" sz="1000">
                        <a:effectLst/>
                        <a:latin typeface="Calibri"/>
                      </a:endParaRPr>
                    </a:p>
                  </a:txBody>
                  <a:tcPr marL="59560" marR="59560" marT="0" marB="0"/>
                </a:tc>
                <a:tc>
                  <a:txBody>
                    <a:bodyPr/>
                    <a:lstStyle/>
                    <a:p>
                      <a:pPr algn="ctr">
                        <a:lnSpc>
                          <a:spcPct val="115000"/>
                        </a:lnSpc>
                      </a:pPr>
                      <a:r>
                        <a:rPr lang="en-CA" sz="1000">
                          <a:effectLst/>
                        </a:rPr>
                        <a:t>12</a:t>
                      </a:r>
                      <a:endParaRPr lang="en-CA" sz="1000">
                        <a:effectLst/>
                        <a:latin typeface="Calibri"/>
                      </a:endParaRPr>
                    </a:p>
                  </a:txBody>
                  <a:tcPr marL="59560" marR="59560" marT="0" marB="0"/>
                </a:tc>
              </a:tr>
              <a:tr h="236683">
                <a:tc>
                  <a:txBody>
                    <a:bodyPr/>
                    <a:lstStyle/>
                    <a:p>
                      <a:pPr>
                        <a:lnSpc>
                          <a:spcPct val="115000"/>
                        </a:lnSpc>
                      </a:pPr>
                      <a:r>
                        <a:rPr lang="en-CA" sz="1000">
                          <a:effectLst/>
                        </a:rPr>
                        <a:t> </a:t>
                      </a:r>
                      <a:endParaRPr lang="en-CA" sz="1000">
                        <a:effectLst/>
                        <a:latin typeface="Calibri"/>
                      </a:endParaRPr>
                    </a:p>
                  </a:txBody>
                  <a:tcPr marL="59560" marR="59560" marT="0" marB="0"/>
                </a:tc>
                <a:tc>
                  <a:txBody>
                    <a:bodyPr/>
                    <a:lstStyle/>
                    <a:p>
                      <a:pPr>
                        <a:lnSpc>
                          <a:spcPct val="115000"/>
                        </a:lnSpc>
                      </a:pPr>
                      <a:r>
                        <a:rPr lang="en-CA" sz="1000">
                          <a:effectLst/>
                        </a:rPr>
                        <a:t>Deafblind Ontario Services</a:t>
                      </a:r>
                      <a:endParaRPr lang="en-CA" sz="1000">
                        <a:effectLst/>
                        <a:latin typeface="Calibri"/>
                      </a:endParaRPr>
                    </a:p>
                  </a:txBody>
                  <a:tcPr marL="59560" marR="59560" marT="0" marB="0"/>
                </a:tc>
                <a:tc>
                  <a:txBody>
                    <a:bodyPr/>
                    <a:lstStyle/>
                    <a:p>
                      <a:pPr algn="ctr">
                        <a:lnSpc>
                          <a:spcPct val="115000"/>
                        </a:lnSpc>
                      </a:pPr>
                      <a:r>
                        <a:rPr lang="en-CA" sz="1000">
                          <a:effectLst/>
                        </a:rPr>
                        <a:t>12</a:t>
                      </a:r>
                      <a:endParaRPr lang="en-CA" sz="1000">
                        <a:effectLst/>
                        <a:latin typeface="Calibri"/>
                      </a:endParaRPr>
                    </a:p>
                  </a:txBody>
                  <a:tcPr marL="59560" marR="59560" marT="0" marB="0"/>
                </a:tc>
              </a:tr>
              <a:tr h="236683">
                <a:tc>
                  <a:txBody>
                    <a:bodyPr/>
                    <a:lstStyle/>
                    <a:p>
                      <a:pPr>
                        <a:lnSpc>
                          <a:spcPct val="115000"/>
                        </a:lnSpc>
                      </a:pPr>
                      <a:r>
                        <a:rPr lang="en-CA" sz="1000">
                          <a:effectLst/>
                        </a:rPr>
                        <a:t> </a:t>
                      </a:r>
                      <a:endParaRPr lang="en-CA" sz="1000">
                        <a:effectLst/>
                        <a:latin typeface="Calibri"/>
                      </a:endParaRPr>
                    </a:p>
                  </a:txBody>
                  <a:tcPr marL="59560" marR="59560" marT="0" marB="0"/>
                </a:tc>
                <a:tc>
                  <a:txBody>
                    <a:bodyPr/>
                    <a:lstStyle/>
                    <a:p>
                      <a:pPr>
                        <a:lnSpc>
                          <a:spcPct val="115000"/>
                        </a:lnSpc>
                      </a:pPr>
                      <a:r>
                        <a:rPr lang="en-CA" sz="1000">
                          <a:effectLst/>
                        </a:rPr>
                        <a:t>Lions McInnes House</a:t>
                      </a:r>
                      <a:endParaRPr lang="en-CA" sz="1000">
                        <a:effectLst/>
                        <a:latin typeface="Calibri"/>
                      </a:endParaRPr>
                    </a:p>
                  </a:txBody>
                  <a:tcPr marL="59560" marR="59560" marT="0" marB="0"/>
                </a:tc>
                <a:tc>
                  <a:txBody>
                    <a:bodyPr/>
                    <a:lstStyle/>
                    <a:p>
                      <a:pPr algn="ctr">
                        <a:lnSpc>
                          <a:spcPct val="115000"/>
                        </a:lnSpc>
                      </a:pPr>
                      <a:r>
                        <a:rPr lang="en-CA" sz="1000">
                          <a:effectLst/>
                        </a:rPr>
                        <a:t>6</a:t>
                      </a:r>
                      <a:endParaRPr lang="en-CA" sz="1000">
                        <a:effectLst/>
                        <a:latin typeface="Calibri"/>
                      </a:endParaRPr>
                    </a:p>
                  </a:txBody>
                  <a:tcPr marL="59560" marR="59560" marT="0" marB="0"/>
                </a:tc>
              </a:tr>
              <a:tr h="236683">
                <a:tc>
                  <a:txBody>
                    <a:bodyPr/>
                    <a:lstStyle/>
                    <a:p>
                      <a:pPr>
                        <a:lnSpc>
                          <a:spcPct val="115000"/>
                        </a:lnSpc>
                      </a:pPr>
                      <a:r>
                        <a:rPr lang="en-CA" sz="1000">
                          <a:effectLst/>
                        </a:rPr>
                        <a:t> </a:t>
                      </a:r>
                      <a:endParaRPr lang="en-CA" sz="1000">
                        <a:effectLst/>
                        <a:latin typeface="Calibri"/>
                      </a:endParaRPr>
                    </a:p>
                  </a:txBody>
                  <a:tcPr marL="59560" marR="59560" marT="0" marB="0"/>
                </a:tc>
                <a:tc>
                  <a:txBody>
                    <a:bodyPr/>
                    <a:lstStyle/>
                    <a:p>
                      <a:pPr>
                        <a:lnSpc>
                          <a:spcPct val="115000"/>
                        </a:lnSpc>
                      </a:pPr>
                      <a:r>
                        <a:rPr lang="en-CA" sz="1000">
                          <a:effectLst/>
                        </a:rPr>
                        <a:t>Rotary Cheshire Homes</a:t>
                      </a:r>
                      <a:endParaRPr lang="en-CA" sz="1000">
                        <a:effectLst/>
                        <a:latin typeface="Calibri"/>
                      </a:endParaRPr>
                    </a:p>
                  </a:txBody>
                  <a:tcPr marL="59560" marR="59560" marT="0" marB="0"/>
                </a:tc>
                <a:tc>
                  <a:txBody>
                    <a:bodyPr/>
                    <a:lstStyle/>
                    <a:p>
                      <a:pPr algn="ctr">
                        <a:lnSpc>
                          <a:spcPct val="115000"/>
                        </a:lnSpc>
                      </a:pPr>
                      <a:r>
                        <a:rPr lang="en-CA" sz="1000">
                          <a:effectLst/>
                        </a:rPr>
                        <a:t>2</a:t>
                      </a:r>
                      <a:endParaRPr lang="en-CA" sz="1000">
                        <a:effectLst/>
                        <a:latin typeface="Calibri"/>
                      </a:endParaRPr>
                    </a:p>
                  </a:txBody>
                  <a:tcPr marL="59560" marR="59560" marT="0" marB="0"/>
                </a:tc>
              </a:tr>
              <a:tr h="236683">
                <a:tc>
                  <a:txBody>
                    <a:bodyPr/>
                    <a:lstStyle/>
                    <a:p>
                      <a:pPr>
                        <a:lnSpc>
                          <a:spcPct val="115000"/>
                        </a:lnSpc>
                      </a:pPr>
                      <a:r>
                        <a:rPr lang="en-CA" sz="1000">
                          <a:effectLst/>
                        </a:rPr>
                        <a:t> </a:t>
                      </a:r>
                      <a:endParaRPr lang="en-CA" sz="1000">
                        <a:effectLst/>
                        <a:latin typeface="Calibri"/>
                      </a:endParaRPr>
                    </a:p>
                  </a:txBody>
                  <a:tcPr marL="59560" marR="59560" marT="0" marB="0"/>
                </a:tc>
                <a:tc>
                  <a:txBody>
                    <a:bodyPr/>
                    <a:lstStyle/>
                    <a:p>
                      <a:pPr>
                        <a:lnSpc>
                          <a:spcPct val="115000"/>
                        </a:lnSpc>
                      </a:pPr>
                      <a:r>
                        <a:rPr lang="en-CA" sz="1000">
                          <a:effectLst/>
                        </a:rPr>
                        <a:t>Via Mail</a:t>
                      </a:r>
                      <a:endParaRPr lang="en-CA" sz="1000">
                        <a:effectLst/>
                        <a:latin typeface="Calibri"/>
                      </a:endParaRPr>
                    </a:p>
                  </a:txBody>
                  <a:tcPr marL="59560" marR="59560" marT="0" marB="0"/>
                </a:tc>
                <a:tc>
                  <a:txBody>
                    <a:bodyPr/>
                    <a:lstStyle/>
                    <a:p>
                      <a:pPr algn="ctr">
                        <a:lnSpc>
                          <a:spcPct val="115000"/>
                        </a:lnSpc>
                      </a:pPr>
                      <a:r>
                        <a:rPr lang="en-CA" sz="1000">
                          <a:effectLst/>
                        </a:rPr>
                        <a:t>3</a:t>
                      </a:r>
                      <a:endParaRPr lang="en-CA" sz="1000">
                        <a:effectLst/>
                        <a:latin typeface="Calibri"/>
                      </a:endParaRPr>
                    </a:p>
                  </a:txBody>
                  <a:tcPr marL="59560" marR="59560" marT="0" marB="0"/>
                </a:tc>
              </a:tr>
              <a:tr h="440881">
                <a:tc>
                  <a:txBody>
                    <a:bodyPr/>
                    <a:lstStyle/>
                    <a:p>
                      <a:pPr>
                        <a:lnSpc>
                          <a:spcPct val="115000"/>
                        </a:lnSpc>
                      </a:pPr>
                      <a:r>
                        <a:rPr lang="en-CA" sz="1000">
                          <a:effectLst/>
                        </a:rPr>
                        <a:t>Nova Scotia (5)</a:t>
                      </a:r>
                      <a:endParaRPr lang="en-CA" sz="1000">
                        <a:effectLst/>
                        <a:latin typeface="Calibri"/>
                      </a:endParaRPr>
                    </a:p>
                  </a:txBody>
                  <a:tcPr marL="59560" marR="59560" marT="0" marB="0"/>
                </a:tc>
                <a:tc>
                  <a:txBody>
                    <a:bodyPr/>
                    <a:lstStyle/>
                    <a:p>
                      <a:pPr>
                        <a:lnSpc>
                          <a:spcPct val="115000"/>
                        </a:lnSpc>
                      </a:pPr>
                      <a:r>
                        <a:rPr lang="en-CA" sz="1000">
                          <a:effectLst/>
                        </a:rPr>
                        <a:t>Regional Residential Services Society</a:t>
                      </a:r>
                      <a:endParaRPr lang="en-CA" sz="1000">
                        <a:effectLst/>
                        <a:latin typeface="Calibri"/>
                      </a:endParaRPr>
                    </a:p>
                  </a:txBody>
                  <a:tcPr marL="59560" marR="59560" marT="0" marB="0"/>
                </a:tc>
                <a:tc>
                  <a:txBody>
                    <a:bodyPr/>
                    <a:lstStyle/>
                    <a:p>
                      <a:pPr algn="ctr">
                        <a:lnSpc>
                          <a:spcPct val="115000"/>
                        </a:lnSpc>
                      </a:pPr>
                      <a:r>
                        <a:rPr lang="en-CA" sz="1000">
                          <a:effectLst/>
                        </a:rPr>
                        <a:t>2</a:t>
                      </a:r>
                      <a:endParaRPr lang="en-CA" sz="1000">
                        <a:effectLst/>
                        <a:latin typeface="Calibri"/>
                      </a:endParaRPr>
                    </a:p>
                  </a:txBody>
                  <a:tcPr marL="59560" marR="59560" marT="0" marB="0"/>
                </a:tc>
              </a:tr>
              <a:tr h="236683">
                <a:tc>
                  <a:txBody>
                    <a:bodyPr/>
                    <a:lstStyle/>
                    <a:p>
                      <a:pPr>
                        <a:lnSpc>
                          <a:spcPct val="115000"/>
                        </a:lnSpc>
                      </a:pPr>
                      <a:r>
                        <a:rPr lang="en-CA" sz="1000">
                          <a:effectLst/>
                        </a:rPr>
                        <a:t> </a:t>
                      </a:r>
                      <a:endParaRPr lang="en-CA" sz="1000">
                        <a:effectLst/>
                        <a:latin typeface="Calibri"/>
                      </a:endParaRPr>
                    </a:p>
                  </a:txBody>
                  <a:tcPr marL="59560" marR="59560" marT="0" marB="0"/>
                </a:tc>
                <a:tc>
                  <a:txBody>
                    <a:bodyPr/>
                    <a:lstStyle/>
                    <a:p>
                      <a:pPr>
                        <a:lnSpc>
                          <a:spcPct val="115000"/>
                        </a:lnSpc>
                      </a:pPr>
                      <a:r>
                        <a:rPr lang="en-CA" sz="1000">
                          <a:effectLst/>
                        </a:rPr>
                        <a:t>Via Mail</a:t>
                      </a:r>
                      <a:endParaRPr lang="en-CA" sz="1000">
                        <a:effectLst/>
                        <a:latin typeface="Calibri"/>
                      </a:endParaRPr>
                    </a:p>
                  </a:txBody>
                  <a:tcPr marL="59560" marR="59560" marT="0" marB="0"/>
                </a:tc>
                <a:tc>
                  <a:txBody>
                    <a:bodyPr/>
                    <a:lstStyle/>
                    <a:p>
                      <a:pPr algn="ctr">
                        <a:lnSpc>
                          <a:spcPct val="115000"/>
                        </a:lnSpc>
                      </a:pPr>
                      <a:r>
                        <a:rPr lang="en-CA" sz="1000">
                          <a:effectLst/>
                        </a:rPr>
                        <a:t>3</a:t>
                      </a:r>
                      <a:endParaRPr lang="en-CA" sz="1000">
                        <a:effectLst/>
                        <a:latin typeface="Calibri"/>
                      </a:endParaRPr>
                    </a:p>
                  </a:txBody>
                  <a:tcPr marL="59560" marR="59560" marT="0" marB="0"/>
                </a:tc>
              </a:tr>
              <a:tr h="236683">
                <a:tc>
                  <a:txBody>
                    <a:bodyPr/>
                    <a:lstStyle/>
                    <a:p>
                      <a:pPr>
                        <a:lnSpc>
                          <a:spcPct val="115000"/>
                        </a:lnSpc>
                      </a:pPr>
                      <a:r>
                        <a:rPr lang="en-CA" sz="1000">
                          <a:effectLst/>
                        </a:rPr>
                        <a:t>Alberta (4)</a:t>
                      </a:r>
                      <a:endParaRPr lang="en-CA" sz="1000">
                        <a:effectLst/>
                        <a:latin typeface="Calibri"/>
                      </a:endParaRPr>
                    </a:p>
                  </a:txBody>
                  <a:tcPr marL="59560" marR="59560" marT="0" marB="0"/>
                </a:tc>
                <a:tc>
                  <a:txBody>
                    <a:bodyPr/>
                    <a:lstStyle/>
                    <a:p>
                      <a:pPr>
                        <a:lnSpc>
                          <a:spcPct val="115000"/>
                        </a:lnSpc>
                      </a:pPr>
                      <a:r>
                        <a:rPr lang="en-CA" sz="1000">
                          <a:effectLst/>
                        </a:rPr>
                        <a:t>Via Mail</a:t>
                      </a:r>
                      <a:endParaRPr lang="en-CA" sz="1000">
                        <a:effectLst/>
                        <a:latin typeface="Calibri"/>
                      </a:endParaRPr>
                    </a:p>
                  </a:txBody>
                  <a:tcPr marL="59560" marR="59560" marT="0" marB="0"/>
                </a:tc>
                <a:tc>
                  <a:txBody>
                    <a:bodyPr/>
                    <a:lstStyle/>
                    <a:p>
                      <a:pPr algn="ctr">
                        <a:lnSpc>
                          <a:spcPct val="115000"/>
                        </a:lnSpc>
                      </a:pPr>
                      <a:r>
                        <a:rPr lang="en-CA" sz="1000">
                          <a:effectLst/>
                        </a:rPr>
                        <a:t>4</a:t>
                      </a:r>
                      <a:endParaRPr lang="en-CA" sz="1000">
                        <a:effectLst/>
                        <a:latin typeface="Calibri"/>
                      </a:endParaRPr>
                    </a:p>
                  </a:txBody>
                  <a:tcPr marL="59560" marR="59560" marT="0" marB="0"/>
                </a:tc>
              </a:tr>
              <a:tr h="236683">
                <a:tc>
                  <a:txBody>
                    <a:bodyPr/>
                    <a:lstStyle/>
                    <a:p>
                      <a:pPr>
                        <a:lnSpc>
                          <a:spcPct val="115000"/>
                        </a:lnSpc>
                      </a:pPr>
                      <a:r>
                        <a:rPr lang="en-CA" sz="1000">
                          <a:effectLst/>
                        </a:rPr>
                        <a:t>Saskatchewan (4)</a:t>
                      </a:r>
                      <a:endParaRPr lang="en-CA" sz="1000">
                        <a:effectLst/>
                        <a:latin typeface="Calibri"/>
                      </a:endParaRPr>
                    </a:p>
                  </a:txBody>
                  <a:tcPr marL="59560" marR="59560" marT="0" marB="0"/>
                </a:tc>
                <a:tc>
                  <a:txBody>
                    <a:bodyPr/>
                    <a:lstStyle/>
                    <a:p>
                      <a:pPr>
                        <a:lnSpc>
                          <a:spcPct val="115000"/>
                        </a:lnSpc>
                      </a:pPr>
                      <a:r>
                        <a:rPr lang="en-CA" sz="1000">
                          <a:effectLst/>
                        </a:rPr>
                        <a:t>CDBA SK Chapter</a:t>
                      </a:r>
                      <a:endParaRPr lang="en-CA" sz="1000">
                        <a:effectLst/>
                        <a:latin typeface="Calibri"/>
                      </a:endParaRPr>
                    </a:p>
                  </a:txBody>
                  <a:tcPr marL="59560" marR="59560" marT="0" marB="0"/>
                </a:tc>
                <a:tc>
                  <a:txBody>
                    <a:bodyPr/>
                    <a:lstStyle/>
                    <a:p>
                      <a:pPr algn="ctr">
                        <a:lnSpc>
                          <a:spcPct val="115000"/>
                        </a:lnSpc>
                      </a:pPr>
                      <a:r>
                        <a:rPr lang="en-CA" sz="1000">
                          <a:effectLst/>
                        </a:rPr>
                        <a:t>4</a:t>
                      </a:r>
                      <a:endParaRPr lang="en-CA" sz="1000">
                        <a:effectLst/>
                        <a:latin typeface="Calibri"/>
                      </a:endParaRPr>
                    </a:p>
                  </a:txBody>
                  <a:tcPr marL="59560" marR="59560" marT="0" marB="0"/>
                </a:tc>
              </a:tr>
              <a:tr h="473367">
                <a:tc>
                  <a:txBody>
                    <a:bodyPr/>
                    <a:lstStyle/>
                    <a:p>
                      <a:pPr>
                        <a:lnSpc>
                          <a:spcPct val="115000"/>
                        </a:lnSpc>
                      </a:pPr>
                      <a:r>
                        <a:rPr lang="en-CA" sz="1000">
                          <a:effectLst/>
                        </a:rPr>
                        <a:t>British Columbia (3)</a:t>
                      </a:r>
                    </a:p>
                    <a:p>
                      <a:pPr marL="0" marR="0">
                        <a:lnSpc>
                          <a:spcPct val="115000"/>
                        </a:lnSpc>
                        <a:spcBef>
                          <a:spcPts val="0"/>
                        </a:spcBef>
                        <a:spcAft>
                          <a:spcPts val="0"/>
                        </a:spcAft>
                      </a:pPr>
                      <a:r>
                        <a:rPr lang="en-CA" sz="1000">
                          <a:effectLst/>
                        </a:rPr>
                        <a:t> </a:t>
                      </a:r>
                      <a:endParaRPr lang="en-CA" sz="900">
                        <a:effectLst/>
                        <a:latin typeface="Times New Roman"/>
                        <a:ea typeface="Times New Roman"/>
                      </a:endParaRPr>
                    </a:p>
                  </a:txBody>
                  <a:tcPr marL="59560" marR="59560" marT="0" marB="0"/>
                </a:tc>
                <a:tc>
                  <a:txBody>
                    <a:bodyPr/>
                    <a:lstStyle/>
                    <a:p>
                      <a:pPr>
                        <a:lnSpc>
                          <a:spcPct val="115000"/>
                        </a:lnSpc>
                      </a:pPr>
                      <a:r>
                        <a:rPr lang="en-CA" sz="1000">
                          <a:effectLst/>
                        </a:rPr>
                        <a:t>CDBA BC Chapter</a:t>
                      </a:r>
                      <a:endParaRPr lang="en-CA" sz="1000">
                        <a:effectLst/>
                        <a:latin typeface="Calibri"/>
                      </a:endParaRPr>
                    </a:p>
                  </a:txBody>
                  <a:tcPr marL="59560" marR="59560" marT="0" marB="0"/>
                </a:tc>
                <a:tc>
                  <a:txBody>
                    <a:bodyPr/>
                    <a:lstStyle/>
                    <a:p>
                      <a:pPr algn="ctr">
                        <a:lnSpc>
                          <a:spcPct val="115000"/>
                        </a:lnSpc>
                      </a:pPr>
                      <a:r>
                        <a:rPr lang="en-CA" sz="1000">
                          <a:effectLst/>
                        </a:rPr>
                        <a:t>1</a:t>
                      </a:r>
                      <a:endParaRPr lang="en-CA" sz="1000">
                        <a:effectLst/>
                        <a:latin typeface="Calibri"/>
                      </a:endParaRPr>
                    </a:p>
                  </a:txBody>
                  <a:tcPr marL="59560" marR="59560" marT="0" marB="0"/>
                </a:tc>
              </a:tr>
              <a:tr h="236683">
                <a:tc>
                  <a:txBody>
                    <a:bodyPr/>
                    <a:lstStyle/>
                    <a:p>
                      <a:pPr>
                        <a:lnSpc>
                          <a:spcPct val="115000"/>
                        </a:lnSpc>
                      </a:pPr>
                      <a:r>
                        <a:rPr lang="en-CA" sz="1000">
                          <a:effectLst/>
                        </a:rPr>
                        <a:t> </a:t>
                      </a:r>
                      <a:endParaRPr lang="en-CA" sz="1000">
                        <a:effectLst/>
                        <a:latin typeface="Calibri"/>
                      </a:endParaRPr>
                    </a:p>
                  </a:txBody>
                  <a:tcPr marL="59560" marR="59560" marT="0" marB="0"/>
                </a:tc>
                <a:tc>
                  <a:txBody>
                    <a:bodyPr/>
                    <a:lstStyle/>
                    <a:p>
                      <a:pPr>
                        <a:lnSpc>
                          <a:spcPct val="115000"/>
                        </a:lnSpc>
                      </a:pPr>
                      <a:r>
                        <a:rPr lang="en-CA" sz="1000">
                          <a:effectLst/>
                        </a:rPr>
                        <a:t>Via Mail</a:t>
                      </a:r>
                      <a:endParaRPr lang="en-CA" sz="1000">
                        <a:effectLst/>
                        <a:latin typeface="Calibri"/>
                      </a:endParaRPr>
                    </a:p>
                  </a:txBody>
                  <a:tcPr marL="59560" marR="59560" marT="0" marB="0"/>
                </a:tc>
                <a:tc>
                  <a:txBody>
                    <a:bodyPr/>
                    <a:lstStyle/>
                    <a:p>
                      <a:pPr algn="ctr">
                        <a:lnSpc>
                          <a:spcPct val="115000"/>
                        </a:lnSpc>
                      </a:pPr>
                      <a:r>
                        <a:rPr lang="en-CA" sz="1000">
                          <a:effectLst/>
                        </a:rPr>
                        <a:t>2</a:t>
                      </a:r>
                      <a:endParaRPr lang="en-CA" sz="1000">
                        <a:effectLst/>
                        <a:latin typeface="Calibri"/>
                      </a:endParaRPr>
                    </a:p>
                  </a:txBody>
                  <a:tcPr marL="59560" marR="59560" marT="0" marB="0"/>
                </a:tc>
              </a:tr>
              <a:tr h="473367">
                <a:tc>
                  <a:txBody>
                    <a:bodyPr/>
                    <a:lstStyle/>
                    <a:p>
                      <a:pPr>
                        <a:lnSpc>
                          <a:spcPct val="115000"/>
                        </a:lnSpc>
                      </a:pPr>
                      <a:r>
                        <a:rPr lang="en-CA" sz="1000">
                          <a:effectLst/>
                        </a:rPr>
                        <a:t>Manitoba (1)</a:t>
                      </a:r>
                    </a:p>
                    <a:p>
                      <a:pPr>
                        <a:lnSpc>
                          <a:spcPct val="115000"/>
                        </a:lnSpc>
                      </a:pPr>
                      <a:r>
                        <a:rPr lang="en-CA" sz="1000">
                          <a:effectLst/>
                        </a:rPr>
                        <a:t> </a:t>
                      </a:r>
                      <a:endParaRPr lang="en-CA" sz="1000">
                        <a:effectLst/>
                        <a:latin typeface="Calibri"/>
                      </a:endParaRPr>
                    </a:p>
                  </a:txBody>
                  <a:tcPr marL="59560" marR="59560" marT="0" marB="0"/>
                </a:tc>
                <a:tc>
                  <a:txBody>
                    <a:bodyPr/>
                    <a:lstStyle/>
                    <a:p>
                      <a:pPr>
                        <a:lnSpc>
                          <a:spcPct val="115000"/>
                        </a:lnSpc>
                      </a:pPr>
                      <a:r>
                        <a:rPr lang="en-CA" sz="1000">
                          <a:effectLst/>
                        </a:rPr>
                        <a:t>Via Mail</a:t>
                      </a:r>
                      <a:endParaRPr lang="en-CA" sz="1000">
                        <a:effectLst/>
                        <a:latin typeface="Calibri"/>
                      </a:endParaRPr>
                    </a:p>
                  </a:txBody>
                  <a:tcPr marL="59560" marR="59560" marT="0" marB="0"/>
                </a:tc>
                <a:tc>
                  <a:txBody>
                    <a:bodyPr/>
                    <a:lstStyle/>
                    <a:p>
                      <a:pPr algn="ctr">
                        <a:lnSpc>
                          <a:spcPct val="115000"/>
                        </a:lnSpc>
                      </a:pPr>
                      <a:r>
                        <a:rPr lang="en-CA" sz="1000">
                          <a:effectLst/>
                        </a:rPr>
                        <a:t>1</a:t>
                      </a:r>
                      <a:endParaRPr lang="en-CA" sz="1000">
                        <a:effectLst/>
                        <a:latin typeface="Calibri"/>
                      </a:endParaRPr>
                    </a:p>
                  </a:txBody>
                  <a:tcPr marL="59560" marR="59560" marT="0" marB="0"/>
                </a:tc>
              </a:tr>
              <a:tr h="473367">
                <a:tc>
                  <a:txBody>
                    <a:bodyPr/>
                    <a:lstStyle/>
                    <a:p>
                      <a:pPr>
                        <a:lnSpc>
                          <a:spcPct val="115000"/>
                        </a:lnSpc>
                      </a:pPr>
                      <a:r>
                        <a:rPr lang="en-CA" sz="1000">
                          <a:effectLst/>
                        </a:rPr>
                        <a:t>Newfoundland (1)</a:t>
                      </a:r>
                    </a:p>
                    <a:p>
                      <a:pPr>
                        <a:lnSpc>
                          <a:spcPct val="115000"/>
                        </a:lnSpc>
                      </a:pPr>
                      <a:r>
                        <a:rPr lang="en-CA" sz="1000">
                          <a:effectLst/>
                        </a:rPr>
                        <a:t> </a:t>
                      </a:r>
                      <a:endParaRPr lang="en-CA" sz="1000">
                        <a:effectLst/>
                        <a:latin typeface="Calibri"/>
                      </a:endParaRPr>
                    </a:p>
                  </a:txBody>
                  <a:tcPr marL="59560" marR="59560" marT="0" marB="0"/>
                </a:tc>
                <a:tc>
                  <a:txBody>
                    <a:bodyPr/>
                    <a:lstStyle/>
                    <a:p>
                      <a:pPr>
                        <a:lnSpc>
                          <a:spcPct val="115000"/>
                        </a:lnSpc>
                      </a:pPr>
                      <a:r>
                        <a:rPr lang="en-CA" sz="1000">
                          <a:effectLst/>
                        </a:rPr>
                        <a:t>Via Mail</a:t>
                      </a:r>
                      <a:endParaRPr lang="en-CA" sz="1000">
                        <a:effectLst/>
                        <a:latin typeface="Calibri"/>
                      </a:endParaRPr>
                    </a:p>
                  </a:txBody>
                  <a:tcPr marL="59560" marR="59560" marT="0" marB="0"/>
                </a:tc>
                <a:tc>
                  <a:txBody>
                    <a:bodyPr/>
                    <a:lstStyle/>
                    <a:p>
                      <a:pPr algn="ctr">
                        <a:lnSpc>
                          <a:spcPct val="115000"/>
                        </a:lnSpc>
                      </a:pPr>
                      <a:r>
                        <a:rPr lang="en-CA" sz="1000">
                          <a:effectLst/>
                        </a:rPr>
                        <a:t>1</a:t>
                      </a:r>
                      <a:endParaRPr lang="en-CA" sz="1000">
                        <a:effectLst/>
                        <a:latin typeface="Calibri"/>
                      </a:endParaRPr>
                    </a:p>
                  </a:txBody>
                  <a:tcPr marL="59560" marR="59560" marT="0" marB="0"/>
                </a:tc>
              </a:tr>
              <a:tr h="473367">
                <a:tc>
                  <a:txBody>
                    <a:bodyPr/>
                    <a:lstStyle/>
                    <a:p>
                      <a:pPr>
                        <a:lnSpc>
                          <a:spcPct val="115000"/>
                        </a:lnSpc>
                      </a:pPr>
                      <a:r>
                        <a:rPr lang="en-CA" sz="1000">
                          <a:effectLst/>
                        </a:rPr>
                        <a:t>Total completed </a:t>
                      </a:r>
                    </a:p>
                    <a:p>
                      <a:pPr>
                        <a:lnSpc>
                          <a:spcPct val="115000"/>
                        </a:lnSpc>
                      </a:pPr>
                      <a:r>
                        <a:rPr lang="en-CA" sz="1000">
                          <a:effectLst/>
                        </a:rPr>
                        <a:t>questionnaires</a:t>
                      </a:r>
                      <a:endParaRPr lang="en-CA" sz="1000">
                        <a:effectLst/>
                        <a:latin typeface="Calibri"/>
                      </a:endParaRPr>
                    </a:p>
                  </a:txBody>
                  <a:tcPr marL="59560" marR="59560" marT="0" marB="0"/>
                </a:tc>
                <a:tc>
                  <a:txBody>
                    <a:bodyPr/>
                    <a:lstStyle/>
                    <a:p>
                      <a:pPr>
                        <a:lnSpc>
                          <a:spcPct val="115000"/>
                        </a:lnSpc>
                      </a:pPr>
                      <a:r>
                        <a:rPr lang="en-CA" sz="1000">
                          <a:effectLst/>
                        </a:rPr>
                        <a:t> </a:t>
                      </a:r>
                      <a:endParaRPr lang="en-CA" sz="1000">
                        <a:effectLst/>
                        <a:latin typeface="Calibri"/>
                      </a:endParaRPr>
                    </a:p>
                  </a:txBody>
                  <a:tcPr marL="59560" marR="59560" marT="0" marB="0"/>
                </a:tc>
                <a:tc>
                  <a:txBody>
                    <a:bodyPr/>
                    <a:lstStyle/>
                    <a:p>
                      <a:pPr algn="ctr">
                        <a:lnSpc>
                          <a:spcPct val="115000"/>
                        </a:lnSpc>
                      </a:pPr>
                      <a:r>
                        <a:rPr lang="en-CA" sz="1400" dirty="0">
                          <a:effectLst/>
                        </a:rPr>
                        <a:t>53</a:t>
                      </a:r>
                      <a:endParaRPr lang="en-CA" sz="1000" dirty="0">
                        <a:effectLst/>
                        <a:latin typeface="Calibri"/>
                      </a:endParaRPr>
                    </a:p>
                  </a:txBody>
                  <a:tcPr marL="59560" marR="59560" marT="0" marB="0"/>
                </a:tc>
              </a:tr>
            </a:tbl>
          </a:graphicData>
        </a:graphic>
      </p:graphicFrame>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23528" y="188640"/>
            <a:ext cx="3888432" cy="646331"/>
          </a:xfrm>
          <a:prstGeom prst="rect">
            <a:avLst/>
          </a:prstGeom>
          <a:noFill/>
        </p:spPr>
        <p:txBody>
          <a:bodyPr wrap="square" rtlCol="0">
            <a:spAutoFit/>
          </a:bodyPr>
          <a:lstStyle/>
          <a:p>
            <a:r>
              <a:rPr lang="en-US" b="1" dirty="0">
                <a:latin typeface="Copperplate Gothic Bold" panose="020E0705020206020404" pitchFamily="34" charset="0"/>
              </a:rPr>
              <a:t>Gender and age distribution of </a:t>
            </a:r>
            <a:r>
              <a:rPr lang="en-US" b="1" dirty="0" smtClean="0">
                <a:latin typeface="Copperplate Gothic Bold" panose="020E0705020206020404" pitchFamily="34" charset="0"/>
              </a:rPr>
              <a:t>participants</a:t>
            </a:r>
            <a:endParaRPr lang="en-CA" dirty="0">
              <a:latin typeface="Copperplate Gothic Bold" panose="020E0705020206020404" pitchFamily="34" charset="0"/>
            </a:endParaRPr>
          </a:p>
        </p:txBody>
      </p:sp>
      <p:sp>
        <p:nvSpPr>
          <p:cNvPr id="12" name="Text Placeholder 11"/>
          <p:cNvSpPr>
            <a:spLocks noGrp="1"/>
          </p:cNvSpPr>
          <p:nvPr>
            <p:ph type="body" sz="quarter" idx="17"/>
          </p:nvPr>
        </p:nvSpPr>
        <p:spPr>
          <a:xfrm>
            <a:off x="323528" y="1028447"/>
            <a:ext cx="3962400" cy="228600"/>
          </a:xfrm>
        </p:spPr>
        <p:txBody>
          <a:bodyPr/>
          <a:lstStyle/>
          <a:p>
            <a:r>
              <a:rPr lang="en-US" dirty="0"/>
              <a:t>Gender and age distribution of the respondents</a:t>
            </a:r>
            <a:endParaRPr lang="en-CA" dirty="0"/>
          </a:p>
          <a:p>
            <a:endParaRPr lang="en-CA" dirty="0"/>
          </a:p>
        </p:txBody>
      </p:sp>
      <p:graphicFrame>
        <p:nvGraphicFramePr>
          <p:cNvPr id="6" name="Content Placeholder 5"/>
          <p:cNvGraphicFramePr>
            <a:graphicFrameLocks noGrp="1"/>
          </p:cNvGraphicFramePr>
          <p:nvPr>
            <p:ph sz="quarter" idx="15"/>
            <p:extLst>
              <p:ext uri="{D42A27DB-BD31-4B8C-83A1-F6EECF244321}">
                <p14:modId xmlns:p14="http://schemas.microsoft.com/office/powerpoint/2010/main" val="16093214"/>
              </p:ext>
            </p:extLst>
          </p:nvPr>
        </p:nvGraphicFramePr>
        <p:xfrm>
          <a:off x="323528" y="1412778"/>
          <a:ext cx="8055297" cy="4248472"/>
        </p:xfrm>
        <a:graphic>
          <a:graphicData uri="http://schemas.openxmlformats.org/drawingml/2006/table">
            <a:tbl>
              <a:tblPr>
                <a:tableStyleId>{B301B821-A1FF-4177-AEE7-76D212191A09}</a:tableStyleId>
              </a:tblPr>
              <a:tblGrid>
                <a:gridCol w="2843308"/>
                <a:gridCol w="1421653"/>
                <a:gridCol w="1736959"/>
                <a:gridCol w="2053377"/>
              </a:tblGrid>
              <a:tr h="260205">
                <a:tc>
                  <a:txBody>
                    <a:bodyPr/>
                    <a:lstStyle/>
                    <a:p>
                      <a:pPr marL="0" marR="0" algn="ctr">
                        <a:lnSpc>
                          <a:spcPct val="115000"/>
                        </a:lnSpc>
                        <a:spcBef>
                          <a:spcPts val="0"/>
                        </a:spcBef>
                        <a:spcAft>
                          <a:spcPts val="0"/>
                        </a:spcAft>
                      </a:pPr>
                      <a:r>
                        <a:rPr lang="en-US" sz="900" dirty="0">
                          <a:effectLst/>
                        </a:rPr>
                        <a:t>Range of Birth Years </a:t>
                      </a:r>
                      <a:endParaRPr lang="en-CA" sz="900" dirty="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Males</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Females</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Total</a:t>
                      </a:r>
                      <a:endParaRPr lang="en-CA" sz="900">
                        <a:effectLst/>
                        <a:latin typeface="Times New Roman"/>
                        <a:ea typeface="Times New Roman"/>
                      </a:endParaRPr>
                    </a:p>
                  </a:txBody>
                  <a:tcPr marL="33979" marR="33979" marT="0" marB="0"/>
                </a:tc>
              </a:tr>
              <a:tr h="520410">
                <a:tc>
                  <a:txBody>
                    <a:bodyPr/>
                    <a:lstStyle/>
                    <a:p>
                      <a:pPr marL="0" marR="0" algn="ctr">
                        <a:lnSpc>
                          <a:spcPct val="115000"/>
                        </a:lnSpc>
                        <a:spcBef>
                          <a:spcPts val="0"/>
                        </a:spcBef>
                        <a:spcAft>
                          <a:spcPts val="0"/>
                        </a:spcAft>
                      </a:pPr>
                      <a:r>
                        <a:rPr lang="en-US" sz="900">
                          <a:effectLst/>
                        </a:rPr>
                        <a:t>1950-1955</a:t>
                      </a:r>
                      <a:endParaRPr lang="en-CA" sz="900">
                        <a:effectLst/>
                      </a:endParaRPr>
                    </a:p>
                    <a:p>
                      <a:pPr marL="0" marR="0" algn="ctr">
                        <a:lnSpc>
                          <a:spcPct val="115000"/>
                        </a:lnSpc>
                        <a:spcBef>
                          <a:spcPts val="0"/>
                        </a:spcBef>
                        <a:spcAft>
                          <a:spcPts val="0"/>
                        </a:spcAft>
                      </a:pPr>
                      <a:r>
                        <a:rPr lang="en-US" sz="900">
                          <a:effectLst/>
                        </a:rPr>
                        <a:t>(age 62)</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1</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0</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1</a:t>
                      </a:r>
                      <a:endParaRPr lang="en-CA" sz="900">
                        <a:effectLst/>
                        <a:latin typeface="Times New Roman"/>
                        <a:ea typeface="Times New Roman"/>
                      </a:endParaRPr>
                    </a:p>
                  </a:txBody>
                  <a:tcPr marL="33979" marR="33979" marT="0" marB="0"/>
                </a:tc>
              </a:tr>
              <a:tr h="520410">
                <a:tc>
                  <a:txBody>
                    <a:bodyPr/>
                    <a:lstStyle/>
                    <a:p>
                      <a:pPr marL="0" marR="0" algn="ctr">
                        <a:lnSpc>
                          <a:spcPct val="115000"/>
                        </a:lnSpc>
                        <a:spcBef>
                          <a:spcPts val="0"/>
                        </a:spcBef>
                        <a:spcAft>
                          <a:spcPts val="0"/>
                        </a:spcAft>
                      </a:pPr>
                      <a:r>
                        <a:rPr lang="en-US" sz="900">
                          <a:effectLst/>
                        </a:rPr>
                        <a:t>1956-1960</a:t>
                      </a:r>
                      <a:endParaRPr lang="en-CA" sz="900">
                        <a:effectLst/>
                      </a:endParaRPr>
                    </a:p>
                    <a:p>
                      <a:pPr marL="0" marR="0" algn="ctr">
                        <a:lnSpc>
                          <a:spcPct val="115000"/>
                        </a:lnSpc>
                        <a:spcBef>
                          <a:spcPts val="0"/>
                        </a:spcBef>
                        <a:spcAft>
                          <a:spcPts val="0"/>
                        </a:spcAft>
                      </a:pPr>
                      <a:r>
                        <a:rPr lang="en-US" sz="900">
                          <a:effectLst/>
                        </a:rPr>
                        <a:t>(ages 54-58)</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1</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3</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4</a:t>
                      </a:r>
                      <a:endParaRPr lang="en-CA" sz="900">
                        <a:effectLst/>
                        <a:latin typeface="Times New Roman"/>
                        <a:ea typeface="Times New Roman"/>
                      </a:endParaRPr>
                    </a:p>
                  </a:txBody>
                  <a:tcPr marL="33979" marR="33979" marT="0" marB="0"/>
                </a:tc>
              </a:tr>
              <a:tr h="520410">
                <a:tc>
                  <a:txBody>
                    <a:bodyPr/>
                    <a:lstStyle/>
                    <a:p>
                      <a:pPr marL="0" marR="0" algn="ctr">
                        <a:lnSpc>
                          <a:spcPct val="115000"/>
                        </a:lnSpc>
                        <a:spcBef>
                          <a:spcPts val="0"/>
                        </a:spcBef>
                        <a:spcAft>
                          <a:spcPts val="0"/>
                        </a:spcAft>
                      </a:pPr>
                      <a:r>
                        <a:rPr lang="en-US" sz="900">
                          <a:effectLst/>
                        </a:rPr>
                        <a:t>1961-1965</a:t>
                      </a:r>
                      <a:endParaRPr lang="en-CA" sz="900">
                        <a:effectLst/>
                      </a:endParaRPr>
                    </a:p>
                    <a:p>
                      <a:pPr marL="0" marR="0" algn="ctr">
                        <a:lnSpc>
                          <a:spcPct val="115000"/>
                        </a:lnSpc>
                        <a:spcBef>
                          <a:spcPts val="0"/>
                        </a:spcBef>
                        <a:spcAft>
                          <a:spcPts val="0"/>
                        </a:spcAft>
                      </a:pPr>
                      <a:r>
                        <a:rPr lang="en-US" sz="900">
                          <a:effectLst/>
                        </a:rPr>
                        <a:t>(ages 49-53)</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2</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2</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4</a:t>
                      </a:r>
                      <a:endParaRPr lang="en-CA" sz="900">
                        <a:effectLst/>
                        <a:latin typeface="Times New Roman"/>
                        <a:ea typeface="Times New Roman"/>
                      </a:endParaRPr>
                    </a:p>
                  </a:txBody>
                  <a:tcPr marL="33979" marR="33979" marT="0" marB="0"/>
                </a:tc>
              </a:tr>
              <a:tr h="520410">
                <a:tc>
                  <a:txBody>
                    <a:bodyPr/>
                    <a:lstStyle/>
                    <a:p>
                      <a:pPr marL="0" marR="0" algn="ctr">
                        <a:lnSpc>
                          <a:spcPct val="115000"/>
                        </a:lnSpc>
                        <a:spcBef>
                          <a:spcPts val="0"/>
                        </a:spcBef>
                        <a:spcAft>
                          <a:spcPts val="0"/>
                        </a:spcAft>
                      </a:pPr>
                      <a:r>
                        <a:rPr lang="en-US" sz="900">
                          <a:effectLst/>
                        </a:rPr>
                        <a:t>1966-1970</a:t>
                      </a:r>
                      <a:endParaRPr lang="en-CA" sz="900">
                        <a:effectLst/>
                      </a:endParaRPr>
                    </a:p>
                    <a:p>
                      <a:pPr marL="0" marR="0" algn="ctr">
                        <a:lnSpc>
                          <a:spcPct val="115000"/>
                        </a:lnSpc>
                        <a:spcBef>
                          <a:spcPts val="0"/>
                        </a:spcBef>
                        <a:spcAft>
                          <a:spcPts val="0"/>
                        </a:spcAft>
                      </a:pPr>
                      <a:r>
                        <a:rPr lang="en-US" sz="900">
                          <a:effectLst/>
                        </a:rPr>
                        <a:t>(ages 44-48)</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9</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7</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16</a:t>
                      </a:r>
                      <a:endParaRPr lang="en-CA" sz="900">
                        <a:effectLst/>
                        <a:latin typeface="Times New Roman"/>
                        <a:ea typeface="Times New Roman"/>
                      </a:endParaRPr>
                    </a:p>
                  </a:txBody>
                  <a:tcPr marL="33979" marR="33979" marT="0" marB="0"/>
                </a:tc>
              </a:tr>
              <a:tr h="520410">
                <a:tc>
                  <a:txBody>
                    <a:bodyPr/>
                    <a:lstStyle/>
                    <a:p>
                      <a:pPr marL="0" marR="0" algn="ctr">
                        <a:lnSpc>
                          <a:spcPct val="115000"/>
                        </a:lnSpc>
                        <a:spcBef>
                          <a:spcPts val="0"/>
                        </a:spcBef>
                        <a:spcAft>
                          <a:spcPts val="0"/>
                        </a:spcAft>
                      </a:pPr>
                      <a:r>
                        <a:rPr lang="en-US" sz="900">
                          <a:effectLst/>
                        </a:rPr>
                        <a:t>1971-1975</a:t>
                      </a:r>
                      <a:endParaRPr lang="en-CA" sz="900">
                        <a:effectLst/>
                      </a:endParaRPr>
                    </a:p>
                    <a:p>
                      <a:pPr marL="0" marR="0" algn="ctr">
                        <a:lnSpc>
                          <a:spcPct val="115000"/>
                        </a:lnSpc>
                        <a:spcBef>
                          <a:spcPts val="0"/>
                        </a:spcBef>
                        <a:spcAft>
                          <a:spcPts val="0"/>
                        </a:spcAft>
                      </a:pPr>
                      <a:r>
                        <a:rPr lang="en-US" sz="900">
                          <a:effectLst/>
                        </a:rPr>
                        <a:t>(ages 39-43)</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8</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4</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12</a:t>
                      </a:r>
                      <a:endParaRPr lang="en-CA" sz="900">
                        <a:effectLst/>
                        <a:latin typeface="Times New Roman"/>
                        <a:ea typeface="Times New Roman"/>
                      </a:endParaRPr>
                    </a:p>
                  </a:txBody>
                  <a:tcPr marL="33979" marR="33979" marT="0" marB="0"/>
                </a:tc>
              </a:tr>
              <a:tr h="520410">
                <a:tc>
                  <a:txBody>
                    <a:bodyPr/>
                    <a:lstStyle/>
                    <a:p>
                      <a:pPr marL="0" marR="0" algn="ctr">
                        <a:lnSpc>
                          <a:spcPct val="115000"/>
                        </a:lnSpc>
                        <a:spcBef>
                          <a:spcPts val="0"/>
                        </a:spcBef>
                        <a:spcAft>
                          <a:spcPts val="0"/>
                        </a:spcAft>
                      </a:pPr>
                      <a:r>
                        <a:rPr lang="en-US" sz="900">
                          <a:effectLst/>
                        </a:rPr>
                        <a:t>1976-1980</a:t>
                      </a:r>
                      <a:endParaRPr lang="en-CA" sz="900">
                        <a:effectLst/>
                      </a:endParaRPr>
                    </a:p>
                    <a:p>
                      <a:pPr marL="0" marR="0" algn="ctr">
                        <a:lnSpc>
                          <a:spcPct val="115000"/>
                        </a:lnSpc>
                        <a:spcBef>
                          <a:spcPts val="0"/>
                        </a:spcBef>
                        <a:spcAft>
                          <a:spcPts val="0"/>
                        </a:spcAft>
                      </a:pPr>
                      <a:r>
                        <a:rPr lang="en-US" sz="900">
                          <a:effectLst/>
                        </a:rPr>
                        <a:t>(ages 34-38)</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5</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4</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9</a:t>
                      </a:r>
                      <a:endParaRPr lang="en-CA" sz="900">
                        <a:effectLst/>
                        <a:latin typeface="Times New Roman"/>
                        <a:ea typeface="Times New Roman"/>
                      </a:endParaRPr>
                    </a:p>
                  </a:txBody>
                  <a:tcPr marL="33979" marR="33979" marT="0" marB="0"/>
                </a:tc>
              </a:tr>
              <a:tr h="520410">
                <a:tc>
                  <a:txBody>
                    <a:bodyPr/>
                    <a:lstStyle/>
                    <a:p>
                      <a:pPr marL="0" marR="0" algn="ctr">
                        <a:lnSpc>
                          <a:spcPct val="115000"/>
                        </a:lnSpc>
                        <a:spcBef>
                          <a:spcPts val="0"/>
                        </a:spcBef>
                        <a:spcAft>
                          <a:spcPts val="0"/>
                        </a:spcAft>
                      </a:pPr>
                      <a:r>
                        <a:rPr lang="en-US" sz="900">
                          <a:effectLst/>
                        </a:rPr>
                        <a:t>1981-1985</a:t>
                      </a:r>
                      <a:endParaRPr lang="en-CA" sz="900">
                        <a:effectLst/>
                      </a:endParaRPr>
                    </a:p>
                    <a:p>
                      <a:pPr marL="0" marR="0" algn="ctr">
                        <a:lnSpc>
                          <a:spcPct val="115000"/>
                        </a:lnSpc>
                        <a:spcBef>
                          <a:spcPts val="0"/>
                        </a:spcBef>
                        <a:spcAft>
                          <a:spcPts val="0"/>
                        </a:spcAft>
                      </a:pPr>
                      <a:r>
                        <a:rPr lang="en-US" sz="900">
                          <a:effectLst/>
                        </a:rPr>
                        <a:t>(ages 29-33)</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3</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4</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7</a:t>
                      </a:r>
                      <a:endParaRPr lang="en-CA" sz="900">
                        <a:effectLst/>
                        <a:latin typeface="Times New Roman"/>
                        <a:ea typeface="Times New Roman"/>
                      </a:endParaRPr>
                    </a:p>
                  </a:txBody>
                  <a:tcPr marL="33979" marR="33979" marT="0" marB="0"/>
                </a:tc>
              </a:tr>
              <a:tr h="345397">
                <a:tc>
                  <a:txBody>
                    <a:bodyPr/>
                    <a:lstStyle/>
                    <a:p>
                      <a:pPr marL="0" marR="0" algn="ctr">
                        <a:lnSpc>
                          <a:spcPct val="115000"/>
                        </a:lnSpc>
                        <a:spcBef>
                          <a:spcPts val="0"/>
                        </a:spcBef>
                        <a:spcAft>
                          <a:spcPts val="0"/>
                        </a:spcAft>
                      </a:pPr>
                      <a:r>
                        <a:rPr lang="en-US" sz="900" dirty="0">
                          <a:effectLst/>
                        </a:rPr>
                        <a:t>Total</a:t>
                      </a:r>
                      <a:endParaRPr lang="en-CA" sz="900" dirty="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dirty="0">
                          <a:effectLst/>
                        </a:rPr>
                        <a:t>29</a:t>
                      </a:r>
                      <a:endParaRPr lang="en-CA" sz="900" dirty="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a:effectLst/>
                        </a:rPr>
                        <a:t>24</a:t>
                      </a:r>
                      <a:endParaRPr lang="en-CA" sz="900">
                        <a:effectLst/>
                        <a:latin typeface="Times New Roman"/>
                        <a:ea typeface="Times New Roman"/>
                      </a:endParaRPr>
                    </a:p>
                  </a:txBody>
                  <a:tcPr marL="33979" marR="33979" marT="0" marB="0"/>
                </a:tc>
                <a:tc>
                  <a:txBody>
                    <a:bodyPr/>
                    <a:lstStyle/>
                    <a:p>
                      <a:pPr marL="0" marR="0" algn="ctr">
                        <a:lnSpc>
                          <a:spcPct val="115000"/>
                        </a:lnSpc>
                        <a:spcBef>
                          <a:spcPts val="0"/>
                        </a:spcBef>
                        <a:spcAft>
                          <a:spcPts val="0"/>
                        </a:spcAft>
                      </a:pPr>
                      <a:r>
                        <a:rPr lang="en-US" sz="900" dirty="0">
                          <a:effectLst/>
                        </a:rPr>
                        <a:t>53</a:t>
                      </a:r>
                      <a:endParaRPr lang="en-CA" sz="900" dirty="0">
                        <a:effectLst/>
                        <a:latin typeface="Times New Roman"/>
                        <a:ea typeface="Times New Roman"/>
                      </a:endParaRPr>
                    </a:p>
                  </a:txBody>
                  <a:tcPr marL="33979" marR="33979" marT="0" marB="0"/>
                </a:tc>
              </a:tr>
            </a:tbl>
          </a:graphicData>
        </a:graphic>
      </p:graphicFrame>
      <p:sp>
        <p:nvSpPr>
          <p:cNvPr id="7" name="Rectangle 1"/>
          <p:cNvSpPr>
            <a:spLocks noChangeArrowheads="1"/>
          </p:cNvSpPr>
          <p:nvPr/>
        </p:nvSpPr>
        <p:spPr bwMode="auto">
          <a:xfrm>
            <a:off x="4416425" y="2070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smtClean="0">
                <a:ln>
                  <a:noFill/>
                </a:ln>
                <a:solidFill>
                  <a:schemeClr val="tx1"/>
                </a:solidFill>
                <a:effectLst/>
                <a:latin typeface="Calibri" pitchFamily="34" charset="0"/>
                <a:cs typeface="Arial" pitchFamily="34" charset="0"/>
              </a:rPr>
              <a:t/>
            </a:r>
            <a:br>
              <a:rPr kumimoji="0" lang="en-CA" altLang="en-US" sz="1800" b="0" i="0" u="none" strike="noStrike" cap="none" normalizeH="0" baseline="0" smtClean="0">
                <a:ln>
                  <a:noFill/>
                </a:ln>
                <a:solidFill>
                  <a:schemeClr val="tx1"/>
                </a:solidFill>
                <a:effectLst/>
                <a:latin typeface="Calibri" pitchFamily="34" charset="0"/>
                <a:cs typeface="Arial" pitchFamily="34" charset="0"/>
              </a:rPr>
            </a:br>
            <a:endParaRPr kumimoji="0" lang="en-CA" altLang="en-US" sz="1800" b="0" i="0" u="none" strike="noStrike" cap="none" normalizeH="0" baseline="0" smtClean="0">
              <a:ln>
                <a:noFill/>
              </a:ln>
              <a:solidFill>
                <a:schemeClr val="tx1"/>
              </a:solidFill>
              <a:effectLst/>
              <a:latin typeface="Calibri" pitchFamily="34" charset="0"/>
              <a:cs typeface="Arial" pitchFamily="34" charset="0"/>
            </a:endParaRPr>
          </a:p>
        </p:txBody>
      </p:sp>
      <p:sp>
        <p:nvSpPr>
          <p:cNvPr id="9" name="Rectangle 3"/>
          <p:cNvSpPr>
            <a:spLocks noChangeArrowheads="1"/>
          </p:cNvSpPr>
          <p:nvPr/>
        </p:nvSpPr>
        <p:spPr bwMode="auto">
          <a:xfrm>
            <a:off x="3419872" y="5838653"/>
            <a:ext cx="403244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a:ln>
                  <a:noFill/>
                </a:ln>
                <a:effectLst/>
                <a:latin typeface="Calibri" pitchFamily="34" charset="0"/>
                <a:ea typeface="Times New Roman" pitchFamily="18" charset="0"/>
                <a:cs typeface="Arial" pitchFamily="34" charset="0"/>
                <a:hlinkClick r:id="rId3"/>
              </a:rPr>
              <a:t>[</a:t>
            </a:r>
            <a:r>
              <a:rPr kumimoji="0" lang="en-CA" altLang="en-US" sz="1000" b="0" i="0" u="none" strike="noStrike" cap="none" normalizeH="0" baseline="30000" dirty="0" smtClean="0" bmk="">
                <a:ln>
                  <a:noFill/>
                </a:ln>
                <a:effectLst/>
                <a:latin typeface="Calibri" pitchFamily="34" charset="0"/>
                <a:ea typeface="Times New Roman" pitchFamily="18" charset="0"/>
                <a:cs typeface="Arial" pitchFamily="34" charset="0"/>
                <a:hlinkClick r:id="rId3"/>
              </a:rPr>
              <a:t>1]</a:t>
            </a:r>
            <a:r>
              <a:rPr kumimoji="0" lang="en-CA" altLang="en-US" sz="1000" b="0" i="0" u="none" strike="noStrike" cap="none" normalizeH="0" baseline="0" dirty="0" smtClean="0" bmk="">
                <a:ln>
                  <a:noFill/>
                </a:ln>
                <a:effectLst/>
                <a:latin typeface="Calibri" pitchFamily="34" charset="0"/>
                <a:ea typeface="Times New Roman" pitchFamily="18" charset="0"/>
                <a:cs typeface="Arial" pitchFamily="34" charset="0"/>
              </a:rPr>
              <a:t> One male born in 1963 died of cardiac complications at age 48</a:t>
            </a:r>
            <a:endParaRPr kumimoji="0" lang="en-CA" altLang="en-US" sz="800" b="0" i="0" u="none" strike="noStrike" cap="none" normalizeH="0" baseline="0" dirty="0" smtClean="0" bmk="">
              <a:ln>
                <a:noFill/>
              </a:ln>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bmk="">
                <a:ln>
                  <a:noFill/>
                </a:ln>
                <a:effectLst/>
                <a:latin typeface="Calibri" pitchFamily="34" charset="0"/>
                <a:ea typeface="Times New Roman" pitchFamily="18" charset="0"/>
                <a:cs typeface="Arial" pitchFamily="34" charset="0"/>
                <a:hlinkClick r:id="rId4"/>
              </a:rPr>
              <a:t>[2]</a:t>
            </a:r>
            <a:r>
              <a:rPr kumimoji="0" lang="en-CA" altLang="en-US" sz="1000" b="0" i="0" u="none" strike="noStrike" cap="none" normalizeH="0" baseline="0" dirty="0" smtClean="0" bmk="">
                <a:ln>
                  <a:noFill/>
                </a:ln>
                <a:effectLst/>
                <a:latin typeface="Calibri" pitchFamily="34" charset="0"/>
                <a:ea typeface="Times New Roman" pitchFamily="18" charset="0"/>
                <a:cs typeface="Arial" pitchFamily="34" charset="0"/>
              </a:rPr>
              <a:t> One male born in 1974 died of cardiac complications at age 30</a:t>
            </a:r>
            <a:endParaRPr kumimoji="0" lang="en-CA" altLang="en-US" sz="800" b="0" i="0" u="none" strike="noStrike" cap="none" normalizeH="0" baseline="0" dirty="0" smtClean="0" bmk="">
              <a:ln>
                <a:noFill/>
              </a:ln>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bmk="">
                <a:ln>
                  <a:noFill/>
                </a:ln>
                <a:effectLst/>
                <a:latin typeface="Calibri" pitchFamily="34" charset="0"/>
                <a:ea typeface="Times New Roman" pitchFamily="18" charset="0"/>
                <a:cs typeface="Arial" pitchFamily="34" charset="0"/>
                <a:hlinkClick r:id="rId5"/>
              </a:rPr>
              <a:t>[3]</a:t>
            </a:r>
            <a:r>
              <a:rPr kumimoji="0" lang="en-CA" altLang="en-US" sz="1000" b="0" i="0" u="none" strike="noStrike" cap="none" normalizeH="0" baseline="0" dirty="0" smtClean="0">
                <a:ln>
                  <a:noFill/>
                </a:ln>
                <a:effectLst/>
                <a:latin typeface="Calibri" pitchFamily="34" charset="0"/>
                <a:ea typeface="Times New Roman" pitchFamily="18" charset="0"/>
                <a:cs typeface="Arial" pitchFamily="34" charset="0"/>
              </a:rPr>
              <a:t> One female born in 1976 died in 2012 of cardiac complications at age 36</a:t>
            </a:r>
            <a:endParaRPr kumimoji="0" lang="en-CA" altLang="en-US" sz="1800" b="0" i="0" u="none" strike="noStrike" cap="none" normalizeH="0" baseline="0" dirty="0" smtClean="0">
              <a:ln>
                <a:noFill/>
              </a:ln>
              <a:effectLst/>
              <a:latin typeface="Calibri" pitchFamily="34" charset="0"/>
              <a:cs typeface="Arial" pitchFamily="34" charset="0"/>
            </a:endParaRPr>
          </a:p>
        </p:txBody>
      </p:sp>
      <p:sp>
        <p:nvSpPr>
          <p:cNvPr id="11" name="TextBox 10"/>
          <p:cNvSpPr txBox="1"/>
          <p:nvPr/>
        </p:nvSpPr>
        <p:spPr>
          <a:xfrm>
            <a:off x="1331640" y="5838653"/>
            <a:ext cx="1872208" cy="861774"/>
          </a:xfrm>
          <a:prstGeom prst="rect">
            <a:avLst/>
          </a:prstGeom>
          <a:noFill/>
        </p:spPr>
        <p:txBody>
          <a:bodyPr wrap="square" rtlCol="0">
            <a:spAutoFit/>
          </a:bodyPr>
          <a:lstStyle/>
          <a:p>
            <a:pPr marL="171450" lvl="0" indent="-171450">
              <a:buFont typeface="Wingdings" panose="05000000000000000000" pitchFamily="2" charset="2"/>
              <a:buChar char="Ø"/>
            </a:pPr>
            <a:r>
              <a:rPr lang="en-CA" sz="1000" dirty="0"/>
              <a:t>Birth years of individuals in 1999 study ranged from 1935-1993</a:t>
            </a:r>
          </a:p>
          <a:p>
            <a:pPr marL="171450" lvl="0" indent="-171450">
              <a:buFont typeface="Wingdings" panose="05000000000000000000" pitchFamily="2" charset="2"/>
              <a:buChar char="Ø"/>
            </a:pPr>
            <a:r>
              <a:rPr lang="en-CA" sz="1000" dirty="0"/>
              <a:t>Sex ratio of participants in 1999 study – 58 F : </a:t>
            </a:r>
            <a:r>
              <a:rPr lang="en-CA" sz="1000" dirty="0" smtClean="0"/>
              <a:t>42M</a:t>
            </a:r>
            <a:endParaRPr lang="en-CA" dirty="0"/>
          </a:p>
        </p:txBody>
      </p:sp>
      <p:sp>
        <p:nvSpPr>
          <p:cNvPr id="16"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Tree>
    <p:extLst>
      <p:ext uri="{BB962C8B-B14F-4D97-AF65-F5344CB8AC3E}">
        <p14:creationId xmlns:p14="http://schemas.microsoft.com/office/powerpoint/2010/main" val="1356618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body" sz="quarter" idx="13"/>
          </p:nvPr>
        </p:nvSpPr>
        <p:spPr>
          <a:xfrm>
            <a:off x="4427984" y="1028447"/>
            <a:ext cx="3965575" cy="228600"/>
          </a:xfrm>
        </p:spPr>
        <p:txBody>
          <a:bodyPr>
            <a:normAutofit fontScale="92500" lnSpcReduction="10000"/>
          </a:bodyPr>
          <a:lstStyle>
            <a:extLst/>
          </a:lstStyle>
          <a:p>
            <a:r>
              <a:rPr lang="en-CA" dirty="0"/>
              <a:t>Regional Distribution of Sample (sample size in brackets)</a:t>
            </a:r>
          </a:p>
          <a:p>
            <a:pPr marL="0" indent="0" eaLnBrk="1" fontAlgn="auto" hangingPunct="1">
              <a:spcAft>
                <a:spcPts val="0"/>
              </a:spcAft>
              <a:defRPr/>
            </a:pPr>
            <a:endParaRPr lang="en-US" dirty="0"/>
          </a:p>
        </p:txBody>
      </p:sp>
      <p:sp>
        <p:nvSpPr>
          <p:cNvPr id="10" name="TextBox 9"/>
          <p:cNvSpPr txBox="1"/>
          <p:nvPr/>
        </p:nvSpPr>
        <p:spPr>
          <a:xfrm>
            <a:off x="323528" y="188640"/>
            <a:ext cx="3888432" cy="646331"/>
          </a:xfrm>
          <a:prstGeom prst="rect">
            <a:avLst/>
          </a:prstGeom>
          <a:noFill/>
        </p:spPr>
        <p:txBody>
          <a:bodyPr wrap="square" rtlCol="0">
            <a:spAutoFit/>
          </a:bodyPr>
          <a:lstStyle/>
          <a:p>
            <a:r>
              <a:rPr lang="en-CA" b="1" dirty="0">
                <a:latin typeface="Copperplate Gothic Bold" panose="020E0705020206020404" pitchFamily="34" charset="0"/>
              </a:rPr>
              <a:t>Racial Descent of </a:t>
            </a:r>
            <a:r>
              <a:rPr lang="en-CA" b="1" dirty="0" smtClean="0">
                <a:latin typeface="Copperplate Gothic Bold" panose="020E0705020206020404" pitchFamily="34" charset="0"/>
              </a:rPr>
              <a:t>Respondents</a:t>
            </a:r>
            <a:endParaRPr lang="en-CA" dirty="0">
              <a:latin typeface="Copperplate Gothic Bold" panose="020E0705020206020404" pitchFamily="34" charset="0"/>
            </a:endParaRPr>
          </a:p>
        </p:txBody>
      </p:sp>
      <p:sp>
        <p:nvSpPr>
          <p:cNvPr id="13" name="TextBox 12"/>
          <p:cNvSpPr txBox="1"/>
          <p:nvPr/>
        </p:nvSpPr>
        <p:spPr>
          <a:xfrm>
            <a:off x="323528" y="1052736"/>
            <a:ext cx="3888432" cy="1477328"/>
          </a:xfrm>
          <a:prstGeom prst="rect">
            <a:avLst/>
          </a:prstGeom>
          <a:noFill/>
        </p:spPr>
        <p:txBody>
          <a:bodyPr wrap="square" rtlCol="0">
            <a:spAutoFit/>
          </a:bodyPr>
          <a:lstStyle/>
          <a:p>
            <a:pPr marL="285750" lvl="0" indent="-285750">
              <a:buFont typeface="Wingdings" panose="05000000000000000000" pitchFamily="2" charset="2"/>
              <a:buChar char="Ø"/>
            </a:pPr>
            <a:r>
              <a:rPr lang="en-CA" dirty="0"/>
              <a:t>42 Caucasian</a:t>
            </a:r>
          </a:p>
          <a:p>
            <a:pPr marL="285750" lvl="0" indent="-285750">
              <a:buFont typeface="Wingdings" panose="05000000000000000000" pitchFamily="2" charset="2"/>
              <a:buChar char="Ø"/>
            </a:pPr>
            <a:r>
              <a:rPr lang="en-CA" dirty="0"/>
              <a:t> 5 Afro-Canadian</a:t>
            </a:r>
          </a:p>
          <a:p>
            <a:pPr marL="285750" lvl="0" indent="-285750">
              <a:buFont typeface="Wingdings" panose="05000000000000000000" pitchFamily="2" charset="2"/>
              <a:buChar char="Ø"/>
            </a:pPr>
            <a:r>
              <a:rPr lang="en-CA" dirty="0"/>
              <a:t> 4 Unspecified Asian descent 	</a:t>
            </a:r>
          </a:p>
          <a:p>
            <a:pPr marL="285750" lvl="0" indent="-285750">
              <a:buFont typeface="Wingdings" panose="05000000000000000000" pitchFamily="2" charset="2"/>
              <a:buChar char="Ø"/>
            </a:pPr>
            <a:r>
              <a:rPr lang="en-CA" dirty="0"/>
              <a:t> 1 European-Asian </a:t>
            </a:r>
          </a:p>
          <a:p>
            <a:pPr marL="285750" lvl="0" indent="-285750">
              <a:buFont typeface="Wingdings" panose="05000000000000000000" pitchFamily="2" charset="2"/>
              <a:buChar char="Ø"/>
            </a:pPr>
            <a:r>
              <a:rPr lang="en-CA" dirty="0"/>
              <a:t> 1 Aboriginal </a:t>
            </a:r>
            <a:r>
              <a:rPr lang="en-CA" dirty="0" smtClean="0"/>
              <a:t>Canadian</a:t>
            </a:r>
            <a:endParaRPr lang="en-CA" dirty="0"/>
          </a:p>
        </p:txBody>
      </p:sp>
      <p:sp>
        <p:nvSpPr>
          <p:cNvPr id="21"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5" name="Content Placeholder 4"/>
          <p:cNvGraphicFramePr>
            <a:graphicFrameLocks noGrp="1"/>
          </p:cNvGraphicFramePr>
          <p:nvPr>
            <p:ph sz="quarter" idx="15"/>
            <p:extLst>
              <p:ext uri="{D42A27DB-BD31-4B8C-83A1-F6EECF244321}">
                <p14:modId xmlns:p14="http://schemas.microsoft.com/office/powerpoint/2010/main" val="389171153"/>
              </p:ext>
            </p:extLst>
          </p:nvPr>
        </p:nvGraphicFramePr>
        <p:xfrm>
          <a:off x="4416425" y="1340769"/>
          <a:ext cx="3962401" cy="4551603"/>
        </p:xfrm>
        <a:graphic>
          <a:graphicData uri="http://schemas.openxmlformats.org/drawingml/2006/table">
            <a:tbl>
              <a:tblPr>
                <a:tableStyleId>{B301B821-A1FF-4177-AEE7-76D212191A09}</a:tableStyleId>
              </a:tblPr>
              <a:tblGrid>
                <a:gridCol w="1222443"/>
                <a:gridCol w="1264596"/>
                <a:gridCol w="1475362"/>
              </a:tblGrid>
              <a:tr h="904191">
                <a:tc>
                  <a:txBody>
                    <a:bodyPr/>
                    <a:lstStyle/>
                    <a:p>
                      <a:pPr marL="0" marR="0" algn="ctr">
                        <a:lnSpc>
                          <a:spcPct val="115000"/>
                        </a:lnSpc>
                        <a:spcBef>
                          <a:spcPts val="490"/>
                        </a:spcBef>
                        <a:spcAft>
                          <a:spcPts val="240"/>
                        </a:spcAft>
                      </a:pPr>
                      <a:r>
                        <a:rPr lang="en-CA" sz="1000" dirty="0">
                          <a:effectLst/>
                        </a:rPr>
                        <a:t>Region</a:t>
                      </a:r>
                      <a:endParaRPr lang="en-CA" sz="700" dirty="0">
                        <a:effectLst/>
                        <a:latin typeface="Times New Roman"/>
                        <a:ea typeface="Times New Roman"/>
                      </a:endParaRPr>
                    </a:p>
                  </a:txBody>
                  <a:tcPr marL="37938" marR="37938" marT="0" marB="0"/>
                </a:tc>
                <a:tc>
                  <a:txBody>
                    <a:bodyPr/>
                    <a:lstStyle/>
                    <a:p>
                      <a:pPr marL="0" marR="0" algn="ctr">
                        <a:lnSpc>
                          <a:spcPct val="115000"/>
                        </a:lnSpc>
                        <a:spcBef>
                          <a:spcPts val="490"/>
                        </a:spcBef>
                        <a:spcAft>
                          <a:spcPts val="0"/>
                        </a:spcAft>
                      </a:pPr>
                      <a:r>
                        <a:rPr lang="en-CA" sz="1000">
                          <a:effectLst/>
                        </a:rPr>
                        <a:t>Region Currently Residing </a:t>
                      </a:r>
                      <a:endParaRPr lang="en-CA" sz="700">
                        <a:effectLst/>
                      </a:endParaRPr>
                    </a:p>
                    <a:p>
                      <a:pPr marL="0" marR="0" algn="ctr">
                        <a:lnSpc>
                          <a:spcPct val="115000"/>
                        </a:lnSpc>
                        <a:spcBef>
                          <a:spcPts val="0"/>
                        </a:spcBef>
                        <a:spcAft>
                          <a:spcPts val="240"/>
                        </a:spcAft>
                      </a:pPr>
                      <a:r>
                        <a:rPr lang="en-CA" sz="1000">
                          <a:effectLst/>
                        </a:rPr>
                        <a:t> </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1000">
                          <a:effectLst/>
                        </a:rPr>
                        <a:t>Region Where Rubella   Contracted</a:t>
                      </a:r>
                      <a:endParaRPr lang="en-CA" sz="700">
                        <a:effectLst/>
                        <a:latin typeface="Times New Roman"/>
                        <a:ea typeface="Times New Roman"/>
                      </a:endParaRPr>
                    </a:p>
                  </a:txBody>
                  <a:tcPr marL="37938" marR="37938" marT="0" marB="0"/>
                </a:tc>
              </a:tr>
              <a:tr h="919514">
                <a:tc>
                  <a:txBody>
                    <a:bodyPr/>
                    <a:lstStyle/>
                    <a:p>
                      <a:pPr marL="0" marR="0">
                        <a:lnSpc>
                          <a:spcPct val="115000"/>
                        </a:lnSpc>
                        <a:spcBef>
                          <a:spcPts val="490"/>
                        </a:spcBef>
                        <a:spcAft>
                          <a:spcPts val="0"/>
                        </a:spcAft>
                      </a:pPr>
                      <a:r>
                        <a:rPr lang="en-CA" sz="900">
                          <a:effectLst/>
                        </a:rPr>
                        <a:t>Atlantic Provinces</a:t>
                      </a:r>
                      <a:endParaRPr lang="en-CA" sz="700">
                        <a:effectLst/>
                      </a:endParaRPr>
                    </a:p>
                    <a:p>
                      <a:pPr marL="0" marR="0">
                        <a:lnSpc>
                          <a:spcPct val="115000"/>
                        </a:lnSpc>
                        <a:spcBef>
                          <a:spcPts val="0"/>
                        </a:spcBef>
                        <a:spcAft>
                          <a:spcPts val="240"/>
                        </a:spcAft>
                      </a:pPr>
                      <a:r>
                        <a:rPr lang="en-CA" sz="900">
                          <a:effectLst/>
                        </a:rPr>
                        <a:t> </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0"/>
                        </a:spcAft>
                      </a:pPr>
                      <a:r>
                        <a:rPr lang="en-CA" sz="900">
                          <a:effectLst/>
                        </a:rPr>
                        <a:t>6</a:t>
                      </a:r>
                      <a:endParaRPr lang="en-CA" sz="700">
                        <a:effectLst/>
                      </a:endParaRPr>
                    </a:p>
                    <a:p>
                      <a:pPr marL="0" marR="0" algn="ctr">
                        <a:lnSpc>
                          <a:spcPct val="115000"/>
                        </a:lnSpc>
                        <a:spcBef>
                          <a:spcPts val="0"/>
                        </a:spcBef>
                        <a:spcAft>
                          <a:spcPts val="0"/>
                        </a:spcAft>
                      </a:pPr>
                      <a:r>
                        <a:rPr lang="en-CA" sz="900">
                          <a:effectLst/>
                        </a:rPr>
                        <a:t>(NF-1; NS-5)</a:t>
                      </a:r>
                      <a:endParaRPr lang="en-CA" sz="700">
                        <a:effectLst/>
                      </a:endParaRPr>
                    </a:p>
                    <a:p>
                      <a:pPr marL="0" marR="0" algn="ctr">
                        <a:lnSpc>
                          <a:spcPct val="115000"/>
                        </a:lnSpc>
                        <a:spcBef>
                          <a:spcPts val="0"/>
                        </a:spcBef>
                        <a:spcAft>
                          <a:spcPts val="240"/>
                        </a:spcAft>
                      </a:pPr>
                      <a:r>
                        <a:rPr lang="en-CA" sz="900">
                          <a:effectLst/>
                        </a:rPr>
                        <a:t> </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dirty="0">
                          <a:effectLst/>
                        </a:rPr>
                        <a:t>  9</a:t>
                      </a:r>
                      <a:endParaRPr lang="en-CA" sz="700" dirty="0">
                        <a:effectLst/>
                      </a:endParaRPr>
                    </a:p>
                    <a:p>
                      <a:pPr marL="0" marR="0" algn="ctr">
                        <a:lnSpc>
                          <a:spcPct val="115000"/>
                        </a:lnSpc>
                        <a:spcBef>
                          <a:spcPts val="0"/>
                        </a:spcBef>
                        <a:spcAft>
                          <a:spcPts val="0"/>
                        </a:spcAft>
                      </a:pPr>
                      <a:r>
                        <a:rPr lang="en-CA" sz="900" dirty="0">
                          <a:effectLst/>
                        </a:rPr>
                        <a:t>(NB-2; NF-2; NS-5)</a:t>
                      </a:r>
                      <a:endParaRPr lang="en-CA" sz="700" dirty="0">
                        <a:effectLst/>
                      </a:endParaRPr>
                    </a:p>
                    <a:p>
                      <a:pPr marL="0" marR="0" algn="ctr">
                        <a:lnSpc>
                          <a:spcPct val="115000"/>
                        </a:lnSpc>
                        <a:spcBef>
                          <a:spcPts val="490"/>
                        </a:spcBef>
                        <a:spcAft>
                          <a:spcPts val="240"/>
                        </a:spcAft>
                      </a:pPr>
                      <a:r>
                        <a:rPr lang="en-CA" sz="900" dirty="0">
                          <a:effectLst/>
                        </a:rPr>
                        <a:t> </a:t>
                      </a:r>
                      <a:endParaRPr lang="en-CA" sz="700" dirty="0">
                        <a:effectLst/>
                        <a:latin typeface="Times New Roman"/>
                        <a:ea typeface="Times New Roman"/>
                      </a:endParaRPr>
                    </a:p>
                  </a:txBody>
                  <a:tcPr marL="37938" marR="37938" marT="0" marB="0"/>
                </a:tc>
              </a:tr>
              <a:tr h="258341">
                <a:tc>
                  <a:txBody>
                    <a:bodyPr/>
                    <a:lstStyle/>
                    <a:p>
                      <a:pPr marL="0" marR="0">
                        <a:lnSpc>
                          <a:spcPct val="115000"/>
                        </a:lnSpc>
                        <a:spcBef>
                          <a:spcPts val="490"/>
                        </a:spcBef>
                        <a:spcAft>
                          <a:spcPts val="240"/>
                        </a:spcAft>
                      </a:pPr>
                      <a:r>
                        <a:rPr lang="en-CA" sz="900">
                          <a:effectLst/>
                        </a:rPr>
                        <a:t>Ontario</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a:effectLst/>
                        </a:rPr>
                        <a:t>35</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a:effectLst/>
                        </a:rPr>
                        <a:t>  22</a:t>
                      </a:r>
                      <a:endParaRPr lang="en-CA" sz="700">
                        <a:effectLst/>
                        <a:latin typeface="Times New Roman"/>
                        <a:ea typeface="Times New Roman"/>
                      </a:endParaRPr>
                    </a:p>
                  </a:txBody>
                  <a:tcPr marL="37938" marR="37938" marT="0" marB="0"/>
                </a:tc>
              </a:tr>
              <a:tr h="919514">
                <a:tc>
                  <a:txBody>
                    <a:bodyPr/>
                    <a:lstStyle/>
                    <a:p>
                      <a:pPr marL="0" marR="0">
                        <a:lnSpc>
                          <a:spcPct val="115000"/>
                        </a:lnSpc>
                        <a:spcBef>
                          <a:spcPts val="490"/>
                        </a:spcBef>
                        <a:spcAft>
                          <a:spcPts val="0"/>
                        </a:spcAft>
                      </a:pPr>
                      <a:r>
                        <a:rPr lang="en-CA" sz="900">
                          <a:effectLst/>
                        </a:rPr>
                        <a:t>Prairie Provinces</a:t>
                      </a:r>
                      <a:endParaRPr lang="en-CA" sz="700">
                        <a:effectLst/>
                      </a:endParaRPr>
                    </a:p>
                    <a:p>
                      <a:pPr marL="0" marR="0">
                        <a:lnSpc>
                          <a:spcPct val="115000"/>
                        </a:lnSpc>
                        <a:spcBef>
                          <a:spcPts val="0"/>
                        </a:spcBef>
                        <a:spcAft>
                          <a:spcPts val="0"/>
                        </a:spcAft>
                      </a:pPr>
                      <a:r>
                        <a:rPr lang="en-CA" sz="900">
                          <a:effectLst/>
                        </a:rPr>
                        <a:t> </a:t>
                      </a:r>
                      <a:endParaRPr lang="en-CA" sz="700">
                        <a:effectLst/>
                      </a:endParaRPr>
                    </a:p>
                    <a:p>
                      <a:pPr marL="0" marR="0">
                        <a:lnSpc>
                          <a:spcPct val="115000"/>
                        </a:lnSpc>
                        <a:spcBef>
                          <a:spcPts val="0"/>
                        </a:spcBef>
                        <a:spcAft>
                          <a:spcPts val="240"/>
                        </a:spcAft>
                      </a:pPr>
                      <a:r>
                        <a:rPr lang="en-CA" sz="900">
                          <a:effectLst/>
                        </a:rPr>
                        <a:t> </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0"/>
                        </a:spcAft>
                      </a:pPr>
                      <a:r>
                        <a:rPr lang="en-CA" sz="900">
                          <a:effectLst/>
                        </a:rPr>
                        <a:t>9</a:t>
                      </a:r>
                      <a:endParaRPr lang="en-CA" sz="700">
                        <a:effectLst/>
                      </a:endParaRPr>
                    </a:p>
                    <a:p>
                      <a:pPr marL="0" marR="0" algn="ctr">
                        <a:lnSpc>
                          <a:spcPct val="115000"/>
                        </a:lnSpc>
                        <a:spcBef>
                          <a:spcPts val="0"/>
                        </a:spcBef>
                        <a:spcAft>
                          <a:spcPts val="0"/>
                        </a:spcAft>
                      </a:pPr>
                      <a:r>
                        <a:rPr lang="en-CA" sz="900">
                          <a:effectLst/>
                        </a:rPr>
                        <a:t>(MB-1; Sask-4;</a:t>
                      </a:r>
                      <a:endParaRPr lang="en-CA" sz="700">
                        <a:effectLst/>
                      </a:endParaRPr>
                    </a:p>
                    <a:p>
                      <a:pPr marL="0" marR="0" algn="ctr">
                        <a:lnSpc>
                          <a:spcPct val="115000"/>
                        </a:lnSpc>
                        <a:spcBef>
                          <a:spcPts val="0"/>
                        </a:spcBef>
                        <a:spcAft>
                          <a:spcPts val="240"/>
                        </a:spcAft>
                      </a:pPr>
                      <a:r>
                        <a:rPr lang="en-CA" sz="900">
                          <a:effectLst/>
                        </a:rPr>
                        <a:t>AB-4)</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a:effectLst/>
                        </a:rPr>
                        <a:t>  10</a:t>
                      </a:r>
                      <a:endParaRPr lang="en-CA" sz="700">
                        <a:effectLst/>
                      </a:endParaRPr>
                    </a:p>
                    <a:p>
                      <a:pPr marL="0" marR="0" algn="ctr">
                        <a:lnSpc>
                          <a:spcPct val="115000"/>
                        </a:lnSpc>
                        <a:spcBef>
                          <a:spcPts val="0"/>
                        </a:spcBef>
                        <a:spcAft>
                          <a:spcPts val="0"/>
                        </a:spcAft>
                      </a:pPr>
                      <a:r>
                        <a:rPr lang="en-CA" sz="900">
                          <a:effectLst/>
                        </a:rPr>
                        <a:t>(MB-2; SK-5;</a:t>
                      </a:r>
                      <a:endParaRPr lang="en-CA" sz="700">
                        <a:effectLst/>
                      </a:endParaRPr>
                    </a:p>
                    <a:p>
                      <a:pPr marL="0" marR="0" algn="ctr">
                        <a:lnSpc>
                          <a:spcPct val="115000"/>
                        </a:lnSpc>
                        <a:spcBef>
                          <a:spcPts val="490"/>
                        </a:spcBef>
                        <a:spcAft>
                          <a:spcPts val="240"/>
                        </a:spcAft>
                      </a:pPr>
                      <a:r>
                        <a:rPr lang="en-CA" sz="900">
                          <a:effectLst/>
                        </a:rPr>
                        <a:t>AB-3)</a:t>
                      </a:r>
                      <a:endParaRPr lang="en-CA" sz="700">
                        <a:effectLst/>
                        <a:latin typeface="Times New Roman"/>
                        <a:ea typeface="Times New Roman"/>
                      </a:endParaRPr>
                    </a:p>
                  </a:txBody>
                  <a:tcPr marL="37938" marR="37938" marT="0" marB="0"/>
                </a:tc>
              </a:tr>
              <a:tr h="258341">
                <a:tc>
                  <a:txBody>
                    <a:bodyPr/>
                    <a:lstStyle/>
                    <a:p>
                      <a:pPr marL="0" marR="0">
                        <a:lnSpc>
                          <a:spcPct val="115000"/>
                        </a:lnSpc>
                        <a:spcBef>
                          <a:spcPts val="490"/>
                        </a:spcBef>
                        <a:spcAft>
                          <a:spcPts val="240"/>
                        </a:spcAft>
                      </a:pPr>
                      <a:r>
                        <a:rPr lang="en-CA" sz="900">
                          <a:effectLst/>
                        </a:rPr>
                        <a:t>BC</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a:effectLst/>
                        </a:rPr>
                        <a:t>3</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a:effectLst/>
                        </a:rPr>
                        <a:t>  3</a:t>
                      </a:r>
                      <a:endParaRPr lang="en-CA" sz="700">
                        <a:effectLst/>
                        <a:latin typeface="Times New Roman"/>
                        <a:ea typeface="Times New Roman"/>
                      </a:endParaRPr>
                    </a:p>
                  </a:txBody>
                  <a:tcPr marL="37938" marR="37938" marT="0" marB="0"/>
                </a:tc>
              </a:tr>
              <a:tr h="258341">
                <a:tc>
                  <a:txBody>
                    <a:bodyPr/>
                    <a:lstStyle/>
                    <a:p>
                      <a:pPr marL="0" marR="0">
                        <a:lnSpc>
                          <a:spcPct val="115000"/>
                        </a:lnSpc>
                        <a:spcBef>
                          <a:spcPts val="490"/>
                        </a:spcBef>
                        <a:spcAft>
                          <a:spcPts val="240"/>
                        </a:spcAft>
                      </a:pPr>
                      <a:r>
                        <a:rPr lang="en-CA" sz="900">
                          <a:effectLst/>
                        </a:rPr>
                        <a:t>Unknown Canada</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a:effectLst/>
                        </a:rPr>
                        <a:t> </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a:effectLst/>
                        </a:rPr>
                        <a:t>5</a:t>
                      </a:r>
                      <a:endParaRPr lang="en-CA" sz="700">
                        <a:effectLst/>
                        <a:latin typeface="Times New Roman"/>
                        <a:ea typeface="Times New Roman"/>
                      </a:endParaRPr>
                    </a:p>
                  </a:txBody>
                  <a:tcPr marL="37938" marR="37938" marT="0" marB="0"/>
                </a:tc>
              </a:tr>
              <a:tr h="775020">
                <a:tc>
                  <a:txBody>
                    <a:bodyPr/>
                    <a:lstStyle/>
                    <a:p>
                      <a:pPr marL="0" marR="0">
                        <a:lnSpc>
                          <a:spcPct val="115000"/>
                        </a:lnSpc>
                        <a:spcBef>
                          <a:spcPts val="490"/>
                        </a:spcBef>
                        <a:spcAft>
                          <a:spcPts val="0"/>
                        </a:spcAft>
                      </a:pPr>
                      <a:r>
                        <a:rPr lang="en-CA" sz="900">
                          <a:effectLst/>
                        </a:rPr>
                        <a:t>Outside Canada</a:t>
                      </a:r>
                      <a:endParaRPr lang="en-CA" sz="700">
                        <a:effectLst/>
                      </a:endParaRPr>
                    </a:p>
                    <a:p>
                      <a:pPr marL="0" marR="0">
                        <a:lnSpc>
                          <a:spcPct val="115000"/>
                        </a:lnSpc>
                        <a:spcBef>
                          <a:spcPts val="0"/>
                        </a:spcBef>
                        <a:spcAft>
                          <a:spcPts val="240"/>
                        </a:spcAft>
                      </a:pPr>
                      <a:r>
                        <a:rPr lang="en-CA" sz="900">
                          <a:effectLst/>
                        </a:rPr>
                        <a:t> </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a:effectLst/>
                        </a:rPr>
                        <a:t>0</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0"/>
                        </a:spcAft>
                      </a:pPr>
                      <a:r>
                        <a:rPr lang="en-CA" sz="900">
                          <a:effectLst/>
                        </a:rPr>
                        <a:t>5</a:t>
                      </a:r>
                      <a:endParaRPr lang="en-CA" sz="700">
                        <a:effectLst/>
                      </a:endParaRPr>
                    </a:p>
                    <a:p>
                      <a:pPr marL="0" marR="0" algn="ctr">
                        <a:lnSpc>
                          <a:spcPct val="115000"/>
                        </a:lnSpc>
                        <a:spcBef>
                          <a:spcPts val="0"/>
                        </a:spcBef>
                        <a:spcAft>
                          <a:spcPts val="0"/>
                        </a:spcAft>
                      </a:pPr>
                      <a:r>
                        <a:rPr lang="en-CA" sz="900">
                          <a:effectLst/>
                        </a:rPr>
                        <a:t>(UK-2; Asia-1;</a:t>
                      </a:r>
                      <a:endParaRPr lang="en-CA" sz="700">
                        <a:effectLst/>
                      </a:endParaRPr>
                    </a:p>
                    <a:p>
                      <a:pPr marL="0" marR="0" algn="ctr">
                        <a:lnSpc>
                          <a:spcPct val="115000"/>
                        </a:lnSpc>
                        <a:spcBef>
                          <a:spcPts val="0"/>
                        </a:spcBef>
                        <a:spcAft>
                          <a:spcPts val="240"/>
                        </a:spcAft>
                      </a:pPr>
                      <a:r>
                        <a:rPr lang="en-CA" sz="900">
                          <a:effectLst/>
                        </a:rPr>
                        <a:t>Germany-1; Kenya-1)</a:t>
                      </a:r>
                      <a:endParaRPr lang="en-CA" sz="700">
                        <a:effectLst/>
                        <a:latin typeface="Times New Roman"/>
                        <a:ea typeface="Times New Roman"/>
                      </a:endParaRPr>
                    </a:p>
                  </a:txBody>
                  <a:tcPr marL="37938" marR="37938" marT="0" marB="0"/>
                </a:tc>
              </a:tr>
              <a:tr h="258341">
                <a:tc>
                  <a:txBody>
                    <a:bodyPr/>
                    <a:lstStyle/>
                    <a:p>
                      <a:pPr marL="0" marR="0">
                        <a:lnSpc>
                          <a:spcPct val="115000"/>
                        </a:lnSpc>
                        <a:spcBef>
                          <a:spcPts val="490"/>
                        </a:spcBef>
                        <a:spcAft>
                          <a:spcPts val="240"/>
                        </a:spcAft>
                      </a:pPr>
                      <a:r>
                        <a:rPr lang="en-CA" sz="900">
                          <a:effectLst/>
                        </a:rPr>
                        <a:t>Total</a:t>
                      </a:r>
                      <a:endParaRPr lang="en-CA" sz="70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dirty="0">
                          <a:effectLst/>
                        </a:rPr>
                        <a:t>53</a:t>
                      </a:r>
                      <a:endParaRPr lang="en-CA" sz="700" dirty="0">
                        <a:effectLst/>
                        <a:latin typeface="Times New Roman"/>
                        <a:ea typeface="Times New Roman"/>
                      </a:endParaRPr>
                    </a:p>
                  </a:txBody>
                  <a:tcPr marL="37938" marR="37938" marT="0" marB="0"/>
                </a:tc>
                <a:tc>
                  <a:txBody>
                    <a:bodyPr/>
                    <a:lstStyle/>
                    <a:p>
                      <a:pPr marL="0" marR="0" algn="ctr">
                        <a:lnSpc>
                          <a:spcPct val="115000"/>
                        </a:lnSpc>
                        <a:spcBef>
                          <a:spcPts val="490"/>
                        </a:spcBef>
                        <a:spcAft>
                          <a:spcPts val="240"/>
                        </a:spcAft>
                      </a:pPr>
                      <a:r>
                        <a:rPr lang="en-CA" sz="900" dirty="0">
                          <a:effectLst/>
                        </a:rPr>
                        <a:t>53</a:t>
                      </a:r>
                      <a:endParaRPr lang="en-CA" sz="700" dirty="0">
                        <a:effectLst/>
                        <a:latin typeface="Times New Roman"/>
                        <a:ea typeface="Times New Roman"/>
                      </a:endParaRPr>
                    </a:p>
                  </a:txBody>
                  <a:tcPr marL="37938" marR="37938" marT="0" marB="0"/>
                </a:tc>
              </a:tr>
            </a:tbl>
          </a:graphicData>
        </a:graphic>
      </p:graphicFrame>
      <p:sp>
        <p:nvSpPr>
          <p:cNvPr id="6" name="TextBox 5"/>
          <p:cNvSpPr txBox="1"/>
          <p:nvPr/>
        </p:nvSpPr>
        <p:spPr>
          <a:xfrm>
            <a:off x="323528" y="3037602"/>
            <a:ext cx="3528392" cy="369332"/>
          </a:xfrm>
          <a:prstGeom prst="rect">
            <a:avLst/>
          </a:prstGeom>
          <a:noFill/>
        </p:spPr>
        <p:txBody>
          <a:bodyPr wrap="square" rtlCol="0">
            <a:spAutoFit/>
          </a:bodyPr>
          <a:lstStyle/>
          <a:p>
            <a:r>
              <a:rPr lang="en-CA" dirty="0"/>
              <a:t>1999 participants: </a:t>
            </a:r>
            <a:endParaRPr lang="en-CA" dirty="0" smtClean="0"/>
          </a:p>
        </p:txBody>
      </p:sp>
      <p:graphicFrame>
        <p:nvGraphicFramePr>
          <p:cNvPr id="8" name="Chart 7"/>
          <p:cNvGraphicFramePr>
            <a:graphicFrameLocks/>
          </p:cNvGraphicFramePr>
          <p:nvPr>
            <p:extLst>
              <p:ext uri="{D42A27DB-BD31-4B8C-83A1-F6EECF244321}">
                <p14:modId xmlns:p14="http://schemas.microsoft.com/office/powerpoint/2010/main" val="2862184337"/>
              </p:ext>
            </p:extLst>
          </p:nvPr>
        </p:nvGraphicFramePr>
        <p:xfrm>
          <a:off x="301306" y="2204864"/>
          <a:ext cx="3888432" cy="43204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2397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ph type="body" sz="quarter" idx="13"/>
          </p:nvPr>
        </p:nvSpPr>
        <p:spPr>
          <a:xfrm>
            <a:off x="378037" y="980728"/>
            <a:ext cx="3966592" cy="216024"/>
          </a:xfrm>
        </p:spPr>
        <p:txBody>
          <a:bodyPr>
            <a:normAutofit fontScale="92500" lnSpcReduction="20000"/>
          </a:bodyPr>
          <a:lstStyle>
            <a:extLst/>
          </a:lstStyle>
          <a:p>
            <a:r>
              <a:rPr lang="en-CA" dirty="0"/>
              <a:t>Reported Congenital Birth </a:t>
            </a:r>
            <a:r>
              <a:rPr lang="en-CA" dirty="0" smtClean="0"/>
              <a:t>Anomalies</a:t>
            </a:r>
            <a:endParaRPr lang="en-CA" dirty="0"/>
          </a:p>
        </p:txBody>
      </p:sp>
      <p:sp>
        <p:nvSpPr>
          <p:cNvPr id="31" name="Rectangle 4"/>
          <p:cNvSpPr>
            <a:spLocks noGrp="1"/>
          </p:cNvSpPr>
          <p:nvPr>
            <p:ph sz="quarter" idx="15"/>
          </p:nvPr>
        </p:nvSpPr>
        <p:spPr>
          <a:xfrm>
            <a:off x="362493" y="1262723"/>
            <a:ext cx="8074025" cy="1080120"/>
          </a:xfrm>
        </p:spPr>
        <p:txBody>
          <a:bodyPr>
            <a:noAutofit/>
          </a:bodyPr>
          <a:lstStyle>
            <a:extLst/>
          </a:lstStyle>
          <a:p>
            <a:pPr>
              <a:buFont typeface="Wingdings" panose="05000000000000000000" pitchFamily="2" charset="2"/>
              <a:buChar char="Ø"/>
            </a:pPr>
            <a:r>
              <a:rPr lang="en-CA" sz="1300" dirty="0"/>
              <a:t>Fifty-one or 96.2 % reported a vision loss</a:t>
            </a:r>
          </a:p>
          <a:p>
            <a:pPr>
              <a:buFont typeface="Wingdings" panose="05000000000000000000" pitchFamily="2" charset="2"/>
              <a:buChar char="Ø"/>
            </a:pPr>
            <a:r>
              <a:rPr lang="en-CA" sz="1300" dirty="0"/>
              <a:t>Forty-nine or 92.5% reported a hearing loss</a:t>
            </a:r>
          </a:p>
          <a:p>
            <a:pPr>
              <a:buFont typeface="Wingdings" panose="05000000000000000000" pitchFamily="2" charset="2"/>
              <a:buChar char="Ø"/>
            </a:pPr>
            <a:r>
              <a:rPr lang="en-CA" sz="1300" dirty="0"/>
              <a:t>Thirty-four or 64.2% reported a cardiac defect</a:t>
            </a:r>
          </a:p>
          <a:p>
            <a:pPr>
              <a:buFont typeface="Wingdings" panose="05000000000000000000" pitchFamily="2" charset="2"/>
              <a:buChar char="Ø"/>
            </a:pPr>
            <a:r>
              <a:rPr lang="en-CA" sz="1300" dirty="0"/>
              <a:t>Forty-seven or 88.7% reported a combined vision and hearing loss</a:t>
            </a:r>
          </a:p>
          <a:p>
            <a:pPr>
              <a:buFont typeface="Wingdings" panose="05000000000000000000" pitchFamily="2" charset="2"/>
              <a:buChar char="Ø"/>
            </a:pPr>
            <a:r>
              <a:rPr lang="en-CA" sz="1300" dirty="0"/>
              <a:t>Thirty-four or 64.1% reported a combined vision loss, hearing loss and cardiac defect</a:t>
            </a:r>
          </a:p>
        </p:txBody>
      </p:sp>
      <p:sp>
        <p:nvSpPr>
          <p:cNvPr id="7" name="Rectangle 5"/>
          <p:cNvSpPr>
            <a:spLocks noGrp="1"/>
          </p:cNvSpPr>
          <p:nvPr>
            <p:ph type="body" sz="quarter" idx="16"/>
          </p:nvPr>
        </p:nvSpPr>
        <p:spPr>
          <a:xfrm>
            <a:off x="353207" y="2640147"/>
            <a:ext cx="3965575" cy="228600"/>
          </a:xfrm>
        </p:spPr>
        <p:txBody>
          <a:bodyPr>
            <a:normAutofit fontScale="92500" lnSpcReduction="10000"/>
          </a:bodyPr>
          <a:lstStyle>
            <a:extLst/>
          </a:lstStyle>
          <a:p>
            <a:r>
              <a:rPr lang="en-CA" dirty="0"/>
              <a:t>20 or 37.7% reported the following additional congenital symptoms:</a:t>
            </a:r>
          </a:p>
        </p:txBody>
      </p:sp>
      <p:sp>
        <p:nvSpPr>
          <p:cNvPr id="17"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sp>
        <p:nvSpPr>
          <p:cNvPr id="18" name="TextBox 17"/>
          <p:cNvSpPr txBox="1"/>
          <p:nvPr/>
        </p:nvSpPr>
        <p:spPr>
          <a:xfrm>
            <a:off x="323528" y="188640"/>
            <a:ext cx="3888432" cy="646331"/>
          </a:xfrm>
          <a:prstGeom prst="rect">
            <a:avLst/>
          </a:prstGeom>
          <a:noFill/>
        </p:spPr>
        <p:txBody>
          <a:bodyPr wrap="square" rtlCol="0">
            <a:spAutoFit/>
          </a:bodyPr>
          <a:lstStyle/>
          <a:p>
            <a:r>
              <a:rPr lang="en-CA" b="1" dirty="0">
                <a:latin typeface="Copperplate Gothic Bold" panose="020E0705020206020404" pitchFamily="34" charset="0"/>
              </a:rPr>
              <a:t>Survey Results</a:t>
            </a:r>
            <a:endParaRPr lang="en-CA" dirty="0">
              <a:latin typeface="Copperplate Gothic Bold" panose="020E0705020206020404" pitchFamily="34" charset="0"/>
            </a:endParaRPr>
          </a:p>
          <a:p>
            <a:r>
              <a:rPr lang="en-CA" b="1" dirty="0">
                <a:latin typeface="Copperplate Gothic Bold" panose="020E0705020206020404" pitchFamily="34" charset="0"/>
              </a:rPr>
              <a:t>Section B: Manifestations </a:t>
            </a:r>
            <a:endParaRPr lang="en-CA" dirty="0">
              <a:latin typeface="Copperplate Gothic Bold" panose="020E0705020206020404" pitchFamily="34" charset="0"/>
            </a:endParaRPr>
          </a:p>
        </p:txBody>
      </p:sp>
      <p:sp>
        <p:nvSpPr>
          <p:cNvPr id="8" name="TextBox 7"/>
          <p:cNvSpPr txBox="1"/>
          <p:nvPr/>
        </p:nvSpPr>
        <p:spPr>
          <a:xfrm>
            <a:off x="377644" y="2990915"/>
            <a:ext cx="7920880" cy="3093154"/>
          </a:xfrm>
          <a:prstGeom prst="rect">
            <a:avLst/>
          </a:prstGeom>
          <a:noFill/>
        </p:spPr>
        <p:txBody>
          <a:bodyPr wrap="square" rtlCol="0">
            <a:spAutoFit/>
          </a:bodyPr>
          <a:lstStyle/>
          <a:p>
            <a:pPr marL="171450" lvl="0" indent="-171450">
              <a:buFont typeface="Wingdings" panose="05000000000000000000" pitchFamily="2" charset="2"/>
              <a:buChar char="Ø"/>
            </a:pPr>
            <a:r>
              <a:rPr lang="en-US" sz="1300" dirty="0" smtClean="0"/>
              <a:t>7 </a:t>
            </a:r>
            <a:r>
              <a:rPr lang="en-US" sz="1300" dirty="0"/>
              <a:t>- microphthalmia (abnormally small eyes)</a:t>
            </a:r>
            <a:endParaRPr lang="en-CA" sz="1300" dirty="0" smtClean="0">
              <a:effectLst/>
            </a:endParaRPr>
          </a:p>
          <a:p>
            <a:pPr marL="171450" lvl="0" indent="-171450">
              <a:buFont typeface="Wingdings" panose="05000000000000000000" pitchFamily="2" charset="2"/>
              <a:buChar char="Ø"/>
            </a:pPr>
            <a:r>
              <a:rPr lang="en-US" sz="1300" dirty="0"/>
              <a:t>5 - low birth weight (birth weight less that 2.5 kg)</a:t>
            </a:r>
            <a:endParaRPr lang="en-CA" sz="1300" dirty="0" smtClean="0">
              <a:effectLst/>
            </a:endParaRPr>
          </a:p>
          <a:p>
            <a:pPr marL="171450" lvl="0" indent="-171450">
              <a:buFont typeface="Wingdings" panose="05000000000000000000" pitchFamily="2" charset="2"/>
              <a:buChar char="Ø"/>
            </a:pPr>
            <a:r>
              <a:rPr lang="en-US" sz="1300" dirty="0"/>
              <a:t>1 - premature</a:t>
            </a:r>
            <a:endParaRPr lang="en-CA" sz="1300" dirty="0" smtClean="0">
              <a:effectLst/>
            </a:endParaRPr>
          </a:p>
          <a:p>
            <a:pPr marL="171450" lvl="0" indent="-171450">
              <a:buFont typeface="Wingdings" panose="05000000000000000000" pitchFamily="2" charset="2"/>
              <a:buChar char="Ø"/>
            </a:pPr>
            <a:r>
              <a:rPr lang="en-US" sz="1300" dirty="0"/>
              <a:t>1 - swollen liver and spleen</a:t>
            </a:r>
            <a:endParaRPr lang="en-CA" sz="1300" dirty="0" smtClean="0">
              <a:effectLst/>
            </a:endParaRPr>
          </a:p>
          <a:p>
            <a:pPr marL="171450" lvl="0" indent="-171450">
              <a:buFont typeface="Wingdings" panose="05000000000000000000" pitchFamily="2" charset="2"/>
              <a:buChar char="Ø"/>
            </a:pPr>
            <a:r>
              <a:rPr lang="en-US" sz="1300" dirty="0"/>
              <a:t>1 - hunchback or kyphosis</a:t>
            </a:r>
            <a:endParaRPr lang="en-CA" sz="1300" dirty="0" smtClean="0">
              <a:effectLst/>
            </a:endParaRPr>
          </a:p>
          <a:p>
            <a:pPr marL="171450" lvl="0" indent="-171450">
              <a:buFont typeface="Wingdings" panose="05000000000000000000" pitchFamily="2" charset="2"/>
              <a:buChar char="Ø"/>
            </a:pPr>
            <a:r>
              <a:rPr lang="en-US" sz="1300" dirty="0"/>
              <a:t>1 - postnatal anoxia and cyanosis (lack of oxygen at birth leading to cyanosis, an accumulation of carbonic and lactic acids) </a:t>
            </a:r>
            <a:endParaRPr lang="en-CA" sz="1300" dirty="0" smtClean="0">
              <a:effectLst/>
            </a:endParaRPr>
          </a:p>
          <a:p>
            <a:pPr marL="171450" lvl="0" indent="-171450">
              <a:buFont typeface="Wingdings" panose="05000000000000000000" pitchFamily="2" charset="2"/>
              <a:buChar char="Ø"/>
            </a:pPr>
            <a:r>
              <a:rPr lang="en-US" sz="1300" dirty="0"/>
              <a:t>1 - microcephaly (</a:t>
            </a:r>
            <a:r>
              <a:rPr lang="en-CA" sz="1300" dirty="0"/>
              <a:t>a condition in which a person's head size is much smaller than that of others of the same age and sex)</a:t>
            </a:r>
            <a:endParaRPr lang="en-CA" sz="1300" dirty="0" smtClean="0">
              <a:effectLst/>
            </a:endParaRPr>
          </a:p>
          <a:p>
            <a:pPr marL="171450" lvl="0" indent="-171450">
              <a:buFont typeface="Wingdings" panose="05000000000000000000" pitchFamily="2" charset="2"/>
              <a:buChar char="Ø"/>
            </a:pPr>
            <a:r>
              <a:rPr lang="en-US" sz="1300" dirty="0"/>
              <a:t>1 - cleft palate and hair lip </a:t>
            </a:r>
            <a:endParaRPr lang="en-CA" sz="1300" dirty="0" smtClean="0">
              <a:effectLst/>
            </a:endParaRPr>
          </a:p>
          <a:p>
            <a:pPr marL="171450" lvl="0" indent="-171450">
              <a:buFont typeface="Wingdings" panose="05000000000000000000" pitchFamily="2" charset="2"/>
              <a:buChar char="Ø"/>
            </a:pPr>
            <a:r>
              <a:rPr lang="en-US" sz="1300" dirty="0"/>
              <a:t>2 -diagnosed as developmentally delayed </a:t>
            </a:r>
            <a:endParaRPr lang="en-CA" sz="1300" dirty="0" smtClean="0">
              <a:effectLst/>
            </a:endParaRPr>
          </a:p>
          <a:p>
            <a:pPr marL="171450" lvl="0" indent="-171450">
              <a:buFont typeface="Wingdings" panose="05000000000000000000" pitchFamily="2" charset="2"/>
              <a:buChar char="Ø"/>
            </a:pPr>
            <a:r>
              <a:rPr lang="en-CA" sz="1300" dirty="0"/>
              <a:t>Among the respondents in the 1999 survey, congenital hearing loss was reported at 93.9%, congenital visual loss at 86.0% and congenital heart defects at 65.7%. Combined congenital vision and hearing loss was reported at 80.2% while 59.8% was the reported incidence rate for congenital vision loss, hearing loss combined with a heart defect</a:t>
            </a:r>
            <a:r>
              <a:rPr lang="en-CA" sz="1300" dirty="0" smtClean="0"/>
              <a:t>.</a:t>
            </a:r>
            <a:endParaRPr lang="en-CA" sz="1300" dirty="0" smtClean="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p:cNvSpPr>
          <p:nvPr>
            <p:ph type="body" sz="quarter" idx="20"/>
          </p:nvPr>
        </p:nvSpPr>
        <p:spPr>
          <a:xfrm>
            <a:off x="393002" y="269921"/>
            <a:ext cx="3965575" cy="228600"/>
          </a:xfrm>
        </p:spPr>
        <p:txBody>
          <a:bodyPr>
            <a:normAutofit fontScale="92500" lnSpcReduction="10000"/>
          </a:bodyPr>
          <a:lstStyle>
            <a:extLst/>
          </a:lstStyle>
          <a:p>
            <a:pPr marL="0" indent="0" eaLnBrk="1" fontAlgn="auto" hangingPunct="1">
              <a:spcAft>
                <a:spcPts val="0"/>
              </a:spcAft>
              <a:defRPr/>
            </a:pPr>
            <a:r>
              <a:rPr lang="en-US" dirty="0" smtClean="0"/>
              <a:t>Degree of Vision Loss</a:t>
            </a:r>
            <a:endParaRPr lang="en-US" dirty="0"/>
          </a:p>
        </p:txBody>
      </p:sp>
      <p:sp>
        <p:nvSpPr>
          <p:cNvPr id="17" name="Title 28"/>
          <p:cNvSpPr>
            <a:spLocks noGrp="1"/>
          </p:cNvSpPr>
          <p:nvPr>
            <p:ph type="title"/>
          </p:nvPr>
        </p:nvSpPr>
        <p:spPr>
          <a:xfrm>
            <a:off x="8610600" y="116632"/>
            <a:ext cx="533400" cy="6741368"/>
          </a:xfrm>
        </p:spPr>
        <p:txBody>
          <a:bodyPr>
            <a:normAutofit fontScale="90000"/>
          </a:bodyPr>
          <a:lstStyle/>
          <a:p>
            <a:r>
              <a:rPr lang="en-CA" dirty="0" smtClean="0"/>
              <a:t>Manifestations of Congenital Rubella Syndrome in Canada</a:t>
            </a:r>
            <a:endParaRPr lang="en-CA" dirty="0"/>
          </a:p>
        </p:txBody>
      </p:sp>
      <p:graphicFrame>
        <p:nvGraphicFramePr>
          <p:cNvPr id="10" name="Content Placeholder 9"/>
          <p:cNvGraphicFramePr>
            <a:graphicFrameLocks noGrp="1"/>
          </p:cNvGraphicFramePr>
          <p:nvPr>
            <p:ph sz="quarter" idx="21"/>
            <p:extLst>
              <p:ext uri="{D42A27DB-BD31-4B8C-83A1-F6EECF244321}">
                <p14:modId xmlns:p14="http://schemas.microsoft.com/office/powerpoint/2010/main" val="2395711460"/>
              </p:ext>
            </p:extLst>
          </p:nvPr>
        </p:nvGraphicFramePr>
        <p:xfrm>
          <a:off x="395536" y="620688"/>
          <a:ext cx="7848872" cy="5112569"/>
        </p:xfrm>
        <a:graphic>
          <a:graphicData uri="http://schemas.openxmlformats.org/drawingml/2006/table">
            <a:tbl>
              <a:tblPr>
                <a:tableStyleId>{B301B821-A1FF-4177-AEE7-76D212191A09}</a:tableStyleId>
              </a:tblPr>
              <a:tblGrid>
                <a:gridCol w="5344113"/>
                <a:gridCol w="2504759"/>
              </a:tblGrid>
              <a:tr h="712854">
                <a:tc>
                  <a:txBody>
                    <a:bodyPr/>
                    <a:lstStyle/>
                    <a:p>
                      <a:pPr marL="0" marR="0" algn="ctr">
                        <a:lnSpc>
                          <a:spcPct val="115000"/>
                        </a:lnSpc>
                        <a:spcBef>
                          <a:spcPts val="0"/>
                        </a:spcBef>
                        <a:spcAft>
                          <a:spcPts val="1000"/>
                        </a:spcAft>
                      </a:pPr>
                      <a:r>
                        <a:rPr lang="en-US" sz="1800" dirty="0">
                          <a:effectLst/>
                        </a:rPr>
                        <a:t>Degree of Vision Loss</a:t>
                      </a:r>
                      <a:endParaRPr lang="en-CA" sz="1800" dirty="0">
                        <a:effectLst/>
                        <a:latin typeface="Times New Roman"/>
                        <a:ea typeface="Times New Roman"/>
                      </a:endParaRPr>
                    </a:p>
                  </a:txBody>
                  <a:tcPr marL="36906" marR="36906" marT="0" marB="0" anchor="ctr"/>
                </a:tc>
                <a:tc>
                  <a:txBody>
                    <a:bodyPr/>
                    <a:lstStyle/>
                    <a:p>
                      <a:pPr marL="0" marR="0" algn="ctr">
                        <a:lnSpc>
                          <a:spcPct val="115000"/>
                        </a:lnSpc>
                        <a:spcBef>
                          <a:spcPts val="0"/>
                        </a:spcBef>
                        <a:spcAft>
                          <a:spcPts val="1000"/>
                        </a:spcAft>
                      </a:pPr>
                      <a:r>
                        <a:rPr lang="en-US" sz="1800">
                          <a:effectLst/>
                        </a:rPr>
                        <a:t>Number Reporting</a:t>
                      </a:r>
                      <a:endParaRPr lang="en-CA" sz="1800">
                        <a:effectLst/>
                        <a:latin typeface="Times New Roman"/>
                        <a:ea typeface="Times New Roman"/>
                      </a:endParaRPr>
                    </a:p>
                  </a:txBody>
                  <a:tcPr marL="36906" marR="36906" marT="0" marB="0" anchor="ctr"/>
                </a:tc>
              </a:tr>
              <a:tr h="522760">
                <a:tc>
                  <a:txBody>
                    <a:bodyPr/>
                    <a:lstStyle/>
                    <a:p>
                      <a:pPr marL="0" marR="0" algn="ctr">
                        <a:lnSpc>
                          <a:spcPct val="115000"/>
                        </a:lnSpc>
                        <a:spcBef>
                          <a:spcPts val="600"/>
                        </a:spcBef>
                        <a:spcAft>
                          <a:spcPts val="0"/>
                        </a:spcAft>
                      </a:pPr>
                      <a:r>
                        <a:rPr lang="en-US" sz="1800">
                          <a:effectLst/>
                        </a:rPr>
                        <a:t>Severely Visually Impaired</a:t>
                      </a:r>
                      <a:endParaRPr lang="en-CA" sz="1800">
                        <a:effectLst/>
                        <a:latin typeface="Times New Roman"/>
                        <a:ea typeface="Times New Roman"/>
                      </a:endParaRPr>
                    </a:p>
                  </a:txBody>
                  <a:tcPr marL="36906" marR="36906" marT="0" marB="0"/>
                </a:tc>
                <a:tc>
                  <a:txBody>
                    <a:bodyPr/>
                    <a:lstStyle/>
                    <a:p>
                      <a:pPr marL="0" marR="0" algn="ctr">
                        <a:lnSpc>
                          <a:spcPct val="115000"/>
                        </a:lnSpc>
                        <a:spcBef>
                          <a:spcPts val="0"/>
                        </a:spcBef>
                        <a:spcAft>
                          <a:spcPts val="1000"/>
                        </a:spcAft>
                      </a:pPr>
                      <a:r>
                        <a:rPr lang="en-US" sz="1800">
                          <a:effectLst/>
                        </a:rPr>
                        <a:t>12 (22.6%)</a:t>
                      </a:r>
                      <a:endParaRPr lang="en-CA" sz="1800">
                        <a:effectLst/>
                        <a:latin typeface="Times New Roman"/>
                        <a:ea typeface="Times New Roman"/>
                      </a:endParaRPr>
                    </a:p>
                  </a:txBody>
                  <a:tcPr marL="36906" marR="36906" marT="0" marB="0"/>
                </a:tc>
              </a:tr>
              <a:tr h="578547">
                <a:tc>
                  <a:txBody>
                    <a:bodyPr/>
                    <a:lstStyle/>
                    <a:p>
                      <a:pPr marL="0" marR="0" algn="ctr">
                        <a:lnSpc>
                          <a:spcPct val="115000"/>
                        </a:lnSpc>
                        <a:spcBef>
                          <a:spcPts val="0"/>
                        </a:spcBef>
                        <a:spcAft>
                          <a:spcPts val="0"/>
                        </a:spcAft>
                      </a:pPr>
                      <a:r>
                        <a:rPr lang="en-US" sz="1800">
                          <a:effectLst/>
                        </a:rPr>
                        <a:t>Legally Blind</a:t>
                      </a:r>
                      <a:endParaRPr lang="en-CA" sz="1800">
                        <a:effectLst/>
                        <a:latin typeface="Times New Roman"/>
                        <a:ea typeface="Times New Roman"/>
                      </a:endParaRPr>
                    </a:p>
                  </a:txBody>
                  <a:tcPr marL="36906" marR="36906" marT="0" marB="0"/>
                </a:tc>
                <a:tc>
                  <a:txBody>
                    <a:bodyPr/>
                    <a:lstStyle/>
                    <a:p>
                      <a:pPr marL="0" marR="0" algn="ctr">
                        <a:lnSpc>
                          <a:spcPct val="115000"/>
                        </a:lnSpc>
                        <a:spcBef>
                          <a:spcPts val="0"/>
                        </a:spcBef>
                        <a:spcAft>
                          <a:spcPts val="1000"/>
                        </a:spcAft>
                      </a:pPr>
                      <a:r>
                        <a:rPr lang="en-US" sz="1800">
                          <a:effectLst/>
                        </a:rPr>
                        <a:t>18 (34%)</a:t>
                      </a:r>
                      <a:endParaRPr lang="en-CA" sz="1800">
                        <a:effectLst/>
                        <a:latin typeface="Times New Roman"/>
                        <a:ea typeface="Times New Roman"/>
                      </a:endParaRPr>
                    </a:p>
                  </a:txBody>
                  <a:tcPr marL="36906" marR="36906" marT="0" marB="0"/>
                </a:tc>
              </a:tr>
              <a:tr h="693912">
                <a:tc>
                  <a:txBody>
                    <a:bodyPr/>
                    <a:lstStyle/>
                    <a:p>
                      <a:pPr marL="0" marR="0" algn="ctr">
                        <a:lnSpc>
                          <a:spcPct val="115000"/>
                        </a:lnSpc>
                        <a:spcBef>
                          <a:spcPts val="0"/>
                        </a:spcBef>
                        <a:spcAft>
                          <a:spcPts val="1000"/>
                        </a:spcAft>
                      </a:pPr>
                      <a:r>
                        <a:rPr lang="en-US" sz="1800">
                          <a:effectLst/>
                        </a:rPr>
                        <a:t>Light Perception only</a:t>
                      </a:r>
                      <a:endParaRPr lang="en-CA" sz="1800">
                        <a:effectLst/>
                        <a:latin typeface="Times New Roman"/>
                        <a:ea typeface="Times New Roman"/>
                      </a:endParaRPr>
                    </a:p>
                  </a:txBody>
                  <a:tcPr marL="36906" marR="36906" marT="0" marB="0"/>
                </a:tc>
                <a:tc>
                  <a:txBody>
                    <a:bodyPr/>
                    <a:lstStyle/>
                    <a:p>
                      <a:pPr marL="0" marR="0" algn="ctr">
                        <a:lnSpc>
                          <a:spcPct val="115000"/>
                        </a:lnSpc>
                        <a:spcBef>
                          <a:spcPts val="0"/>
                        </a:spcBef>
                        <a:spcAft>
                          <a:spcPts val="1000"/>
                        </a:spcAft>
                      </a:pPr>
                      <a:r>
                        <a:rPr lang="en-US" sz="1800">
                          <a:effectLst/>
                        </a:rPr>
                        <a:t>1 (1.9%)</a:t>
                      </a:r>
                      <a:endParaRPr lang="en-CA" sz="1800">
                        <a:effectLst/>
                        <a:latin typeface="Times New Roman"/>
                        <a:ea typeface="Times New Roman"/>
                      </a:endParaRPr>
                    </a:p>
                  </a:txBody>
                  <a:tcPr marL="36906" marR="36906" marT="0" marB="0"/>
                </a:tc>
              </a:tr>
              <a:tr h="693912">
                <a:tc>
                  <a:txBody>
                    <a:bodyPr/>
                    <a:lstStyle/>
                    <a:p>
                      <a:pPr marL="0" marR="0" algn="ctr">
                        <a:lnSpc>
                          <a:spcPct val="115000"/>
                        </a:lnSpc>
                        <a:spcBef>
                          <a:spcPts val="0"/>
                        </a:spcBef>
                        <a:spcAft>
                          <a:spcPts val="1000"/>
                        </a:spcAft>
                      </a:pPr>
                      <a:r>
                        <a:rPr lang="en-US" sz="1800">
                          <a:effectLst/>
                        </a:rPr>
                        <a:t>Totally Blind</a:t>
                      </a:r>
                      <a:endParaRPr lang="en-CA" sz="1800">
                        <a:effectLst/>
                        <a:latin typeface="Times New Roman"/>
                        <a:ea typeface="Times New Roman"/>
                      </a:endParaRPr>
                    </a:p>
                  </a:txBody>
                  <a:tcPr marL="36906" marR="36906" marT="0" marB="0"/>
                </a:tc>
                <a:tc>
                  <a:txBody>
                    <a:bodyPr/>
                    <a:lstStyle/>
                    <a:p>
                      <a:pPr marL="0" marR="0" algn="ctr">
                        <a:lnSpc>
                          <a:spcPct val="115000"/>
                        </a:lnSpc>
                        <a:spcBef>
                          <a:spcPts val="0"/>
                        </a:spcBef>
                        <a:spcAft>
                          <a:spcPts val="1000"/>
                        </a:spcAft>
                      </a:pPr>
                      <a:r>
                        <a:rPr lang="en-US" sz="1800">
                          <a:effectLst/>
                        </a:rPr>
                        <a:t>17 (32.1%)</a:t>
                      </a:r>
                      <a:endParaRPr lang="en-CA" sz="1800">
                        <a:effectLst/>
                        <a:latin typeface="Times New Roman"/>
                        <a:ea typeface="Times New Roman"/>
                      </a:endParaRPr>
                    </a:p>
                  </a:txBody>
                  <a:tcPr marL="36906" marR="36906" marT="0" marB="0"/>
                </a:tc>
              </a:tr>
              <a:tr h="693912">
                <a:tc>
                  <a:txBody>
                    <a:bodyPr/>
                    <a:lstStyle/>
                    <a:p>
                      <a:pPr marL="0" marR="0" algn="ctr">
                        <a:lnSpc>
                          <a:spcPct val="115000"/>
                        </a:lnSpc>
                        <a:spcBef>
                          <a:spcPts val="0"/>
                        </a:spcBef>
                        <a:spcAft>
                          <a:spcPts val="1000"/>
                        </a:spcAft>
                      </a:pPr>
                      <a:r>
                        <a:rPr lang="en-US" sz="1800">
                          <a:effectLst/>
                        </a:rPr>
                        <a:t>Unable to test-uses vision</a:t>
                      </a:r>
                      <a:endParaRPr lang="en-CA" sz="1800">
                        <a:effectLst/>
                        <a:latin typeface="Times New Roman"/>
                        <a:ea typeface="Times New Roman"/>
                      </a:endParaRPr>
                    </a:p>
                  </a:txBody>
                  <a:tcPr marL="36906" marR="36906" marT="0" marB="0"/>
                </a:tc>
                <a:tc>
                  <a:txBody>
                    <a:bodyPr/>
                    <a:lstStyle/>
                    <a:p>
                      <a:pPr marL="0" marR="0" algn="ctr">
                        <a:lnSpc>
                          <a:spcPct val="115000"/>
                        </a:lnSpc>
                        <a:spcBef>
                          <a:spcPts val="0"/>
                        </a:spcBef>
                        <a:spcAft>
                          <a:spcPts val="1000"/>
                        </a:spcAft>
                      </a:pPr>
                      <a:r>
                        <a:rPr lang="en-US" sz="1800">
                          <a:effectLst/>
                        </a:rPr>
                        <a:t>4 (7.5%)</a:t>
                      </a:r>
                      <a:endParaRPr lang="en-CA" sz="1800">
                        <a:effectLst/>
                        <a:latin typeface="Times New Roman"/>
                        <a:ea typeface="Times New Roman"/>
                      </a:endParaRPr>
                    </a:p>
                  </a:txBody>
                  <a:tcPr marL="36906" marR="36906" marT="0" marB="0"/>
                </a:tc>
              </a:tr>
              <a:tr h="522760">
                <a:tc>
                  <a:txBody>
                    <a:bodyPr/>
                    <a:lstStyle/>
                    <a:p>
                      <a:pPr marL="0" marR="0" algn="ctr">
                        <a:lnSpc>
                          <a:spcPct val="115000"/>
                        </a:lnSpc>
                        <a:spcBef>
                          <a:spcPts val="0"/>
                        </a:spcBef>
                        <a:spcAft>
                          <a:spcPts val="1000"/>
                        </a:spcAft>
                      </a:pPr>
                      <a:r>
                        <a:rPr lang="en-US" sz="1800">
                          <a:effectLst/>
                        </a:rPr>
                        <a:t>Totally blind in one eye</a:t>
                      </a:r>
                      <a:endParaRPr lang="en-CA" sz="1800">
                        <a:effectLst/>
                        <a:latin typeface="Times New Roman"/>
                        <a:ea typeface="Times New Roman"/>
                      </a:endParaRPr>
                    </a:p>
                  </a:txBody>
                  <a:tcPr marL="36906" marR="36906" marT="0" marB="0"/>
                </a:tc>
                <a:tc>
                  <a:txBody>
                    <a:bodyPr/>
                    <a:lstStyle/>
                    <a:p>
                      <a:pPr marL="0" marR="0" algn="ctr">
                        <a:lnSpc>
                          <a:spcPct val="115000"/>
                        </a:lnSpc>
                        <a:spcBef>
                          <a:spcPts val="0"/>
                        </a:spcBef>
                        <a:spcAft>
                          <a:spcPts val="1000"/>
                        </a:spcAft>
                      </a:pPr>
                      <a:r>
                        <a:rPr lang="en-US" sz="1800">
                          <a:effectLst/>
                        </a:rPr>
                        <a:t>1 (1.9%)</a:t>
                      </a:r>
                      <a:endParaRPr lang="en-CA" sz="1800">
                        <a:effectLst/>
                        <a:latin typeface="Times New Roman"/>
                        <a:ea typeface="Times New Roman"/>
                      </a:endParaRPr>
                    </a:p>
                  </a:txBody>
                  <a:tcPr marL="36906" marR="36906" marT="0" marB="0"/>
                </a:tc>
              </a:tr>
              <a:tr h="693912">
                <a:tc>
                  <a:txBody>
                    <a:bodyPr/>
                    <a:lstStyle/>
                    <a:p>
                      <a:pPr marL="0" marR="0" algn="ctr">
                        <a:lnSpc>
                          <a:spcPct val="115000"/>
                        </a:lnSpc>
                        <a:spcBef>
                          <a:spcPts val="0"/>
                        </a:spcBef>
                        <a:spcAft>
                          <a:spcPts val="1000"/>
                        </a:spcAft>
                      </a:pPr>
                      <a:r>
                        <a:rPr lang="en-US" sz="1800" dirty="0">
                          <a:effectLst/>
                        </a:rPr>
                        <a:t>Total </a:t>
                      </a:r>
                      <a:endParaRPr lang="en-CA" sz="1800" dirty="0">
                        <a:effectLst/>
                        <a:latin typeface="Times New Roman"/>
                        <a:ea typeface="Times New Roman"/>
                      </a:endParaRPr>
                    </a:p>
                  </a:txBody>
                  <a:tcPr marL="36906" marR="36906" marT="0" marB="0"/>
                </a:tc>
                <a:tc>
                  <a:txBody>
                    <a:bodyPr/>
                    <a:lstStyle/>
                    <a:p>
                      <a:pPr marL="0" marR="0" algn="ctr">
                        <a:lnSpc>
                          <a:spcPct val="115000"/>
                        </a:lnSpc>
                        <a:spcBef>
                          <a:spcPts val="0"/>
                        </a:spcBef>
                        <a:spcAft>
                          <a:spcPts val="1000"/>
                        </a:spcAft>
                      </a:pPr>
                      <a:r>
                        <a:rPr lang="en-US" sz="1800" dirty="0">
                          <a:effectLst/>
                        </a:rPr>
                        <a:t>53</a:t>
                      </a:r>
                      <a:endParaRPr lang="en-CA" sz="1800" dirty="0">
                        <a:effectLst/>
                        <a:latin typeface="Times New Roman"/>
                        <a:ea typeface="Times New Roman"/>
                      </a:endParaRPr>
                    </a:p>
                  </a:txBody>
                  <a:tcPr marL="36906" marR="36906" marT="0" marB="0"/>
                </a:tc>
              </a:tr>
            </a:tbl>
          </a:graphicData>
        </a:graphic>
      </p:graphicFrame>
    </p:spTree>
    <p:extLst>
      <p:ext uri="{BB962C8B-B14F-4D97-AF65-F5344CB8AC3E}">
        <p14:creationId xmlns:p14="http://schemas.microsoft.com/office/powerpoint/2010/main" val="3982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CDBA National PowerPoint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CDBA National PowerPoint Template</Template>
  <TotalTime>0</TotalTime>
  <Words>4675</Words>
  <Application>Microsoft Office PowerPoint</Application>
  <PresentationFormat>On-screen Show (4:3)</PresentationFormat>
  <Paragraphs>1681</Paragraphs>
  <Slides>34</Slides>
  <Notes>25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CDBA National PowerPoint Template</vt:lpstr>
      <vt:lpstr>Manifestations of Congenital Rubella Syndrome in Canada: A Follow-Up Study</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Manifestations of Congenital Rubella Syndrome in Canada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2015-09-16T02:18:52Z</dcterms:created>
  <dcterms:modified xsi:type="dcterms:W3CDTF">2015-09-20T15:36:42Z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